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5" r:id="rId4"/>
    <p:sldId id="258" r:id="rId5"/>
    <p:sldId id="265" r:id="rId6"/>
    <p:sldId id="266" r:id="rId7"/>
    <p:sldId id="267" r:id="rId8"/>
    <p:sldId id="268" r:id="rId9"/>
    <p:sldId id="271" r:id="rId10"/>
    <p:sldId id="277" r:id="rId11"/>
    <p:sldId id="272" r:id="rId12"/>
    <p:sldId id="273" r:id="rId13"/>
    <p:sldId id="260" r:id="rId14"/>
    <p:sldId id="264" r:id="rId15"/>
    <p:sldId id="261" r:id="rId16"/>
    <p:sldId id="262" r:id="rId17"/>
    <p:sldId id="263" r:id="rId18"/>
    <p:sldId id="276"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F52AF6-993F-4545-A893-92C1F17E997F}" v="547" dt="2024-04-05T14:58:39.688"/>
    <p1510:client id="{9C04A51F-816B-2528-98CC-CD0F516C8E3B}" v="161" dt="2024-04-05T16:05:20.749"/>
    <p1510:client id="{C2E03D78-03EA-384C-A1BB-D30679061E8C}" v="1" dt="2024-04-05T17:21:37.132"/>
    <p1510:client id="{D642C493-94B6-C86B-CC92-9E00ABDBC59B}" v="861" dt="2024-04-05T15:56:24.368"/>
    <p1510:client id="{EBEA2ED5-E6F3-32FA-C377-AAE6F0CC63BD}" v="4" dt="2024-04-05T02:26:29.353"/>
    <p1510:client id="{EDB68C26-7EC4-2970-F52F-43B79E87407E}" v="9" dt="2024-04-05T05:52:30.7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07" d="100"/>
          <a:sy n="107" d="100"/>
        </p:scale>
        <p:origin x="73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4/5/24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google.com/search?sca_esv=e1291adcbee06b02&amp;rlz=1C5CHFA_enUS912US912&amp;sxsrf=ACQVn0_1WHEPHt2yEHU67xwtEQRn-lI49g:1712332709093&amp;q=prejudice&amp;si=AKbGX_onJk-q0LQUYzV7-GRhpJ5DACiI4uz1bJk75bNvi5LuFMn_jW3B8WKxQh2oF--ssFPCqqztXPf1ezd0q_O9yzjh3Iq5BH07DBchvhgWli5HCnzc_Y0%3D&amp;expnd=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fferent Hand Drawn Graphs">
            <a:extLst>
              <a:ext uri="{FF2B5EF4-FFF2-40B4-BE49-F238E27FC236}">
                <a16:creationId xmlns:a16="http://schemas.microsoft.com/office/drawing/2014/main" id="{B97E90BC-D711-1AA2-CFF6-0B61E3782EE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 Progress Presentation</a:t>
            </a: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Mai, Maia, Oliver</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586D39-3DD6-4528-E8CB-AA8EE3F81F9A}"/>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400" kern="1200">
                <a:solidFill>
                  <a:schemeClr val="tx1"/>
                </a:solidFill>
                <a:latin typeface="+mj-lt"/>
                <a:ea typeface="+mj-ea"/>
                <a:cs typeface="+mj-cs"/>
              </a:rPr>
              <a:t>EDA </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6A3F02A-94CE-D7B3-4C23-57764C60C49A}"/>
              </a:ext>
            </a:extLst>
          </p:cNvPr>
          <p:cNvSpPr txBox="1"/>
          <p:nvPr/>
        </p:nvSpPr>
        <p:spPr>
          <a:xfrm>
            <a:off x="630936" y="2660904"/>
            <a:ext cx="4818888" cy="354787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a:t>Examine which religious affiliation is the majority -&gt; Any discrepancy in each affiliation’s supposedly correlation with total hate crimes? </a:t>
            </a:r>
          </a:p>
        </p:txBody>
      </p:sp>
      <p:pic>
        <p:nvPicPr>
          <p:cNvPr id="5" name="Content Placeholder 4">
            <a:extLst>
              <a:ext uri="{FF2B5EF4-FFF2-40B4-BE49-F238E27FC236}">
                <a16:creationId xmlns:a16="http://schemas.microsoft.com/office/drawing/2014/main" id="{8CC56064-A9D6-A24D-D17F-4278B91C3947}"/>
              </a:ext>
            </a:extLst>
          </p:cNvPr>
          <p:cNvPicPr>
            <a:picLocks noGrp="1" noChangeAspect="1"/>
          </p:cNvPicPr>
          <p:nvPr>
            <p:ph idx="1"/>
          </p:nvPr>
        </p:nvPicPr>
        <p:blipFill>
          <a:blip r:embed="rId2"/>
          <a:stretch>
            <a:fillRect/>
          </a:stretch>
        </p:blipFill>
        <p:spPr>
          <a:xfrm>
            <a:off x="6099048" y="1375063"/>
            <a:ext cx="5458968" cy="4107874"/>
          </a:xfrm>
          <a:prstGeom prst="rect">
            <a:avLst/>
          </a:prstGeom>
        </p:spPr>
      </p:pic>
    </p:spTree>
    <p:extLst>
      <p:ext uri="{BB962C8B-B14F-4D97-AF65-F5344CB8AC3E}">
        <p14:creationId xmlns:p14="http://schemas.microsoft.com/office/powerpoint/2010/main" val="3718245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of marriage equality&#10;&#10;Description automatically generated">
            <a:extLst>
              <a:ext uri="{FF2B5EF4-FFF2-40B4-BE49-F238E27FC236}">
                <a16:creationId xmlns:a16="http://schemas.microsoft.com/office/drawing/2014/main" id="{4045BC6A-CD1D-420E-F424-710867D69DA7}"/>
              </a:ext>
            </a:extLst>
          </p:cNvPr>
          <p:cNvPicPr>
            <a:picLocks noGrp="1" noChangeAspect="1"/>
          </p:cNvPicPr>
          <p:nvPr>
            <p:ph idx="1"/>
          </p:nvPr>
        </p:nvPicPr>
        <p:blipFill>
          <a:blip r:embed="rId2"/>
          <a:stretch>
            <a:fillRect/>
          </a:stretch>
        </p:blipFill>
        <p:spPr>
          <a:xfrm>
            <a:off x="1765364" y="432086"/>
            <a:ext cx="8661271" cy="5998464"/>
          </a:xfrm>
        </p:spPr>
      </p:pic>
    </p:spTree>
    <p:extLst>
      <p:ext uri="{BB962C8B-B14F-4D97-AF65-F5344CB8AC3E}">
        <p14:creationId xmlns:p14="http://schemas.microsoft.com/office/powerpoint/2010/main" val="3059873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of blue bars with numbers&#10;&#10;Description automatically generated">
            <a:extLst>
              <a:ext uri="{FF2B5EF4-FFF2-40B4-BE49-F238E27FC236}">
                <a16:creationId xmlns:a16="http://schemas.microsoft.com/office/drawing/2014/main" id="{A18152F6-2738-5A6F-41AE-964342C2F331}"/>
              </a:ext>
            </a:extLst>
          </p:cNvPr>
          <p:cNvPicPr>
            <a:picLocks noGrp="1" noChangeAspect="1"/>
          </p:cNvPicPr>
          <p:nvPr>
            <p:ph idx="1"/>
          </p:nvPr>
        </p:nvPicPr>
        <p:blipFill>
          <a:blip r:embed="rId2"/>
          <a:stretch>
            <a:fillRect/>
          </a:stretch>
        </p:blipFill>
        <p:spPr>
          <a:xfrm>
            <a:off x="1533198" y="255302"/>
            <a:ext cx="9124567" cy="6345936"/>
          </a:xfrm>
        </p:spPr>
      </p:pic>
    </p:spTree>
    <p:extLst>
      <p:ext uri="{BB962C8B-B14F-4D97-AF65-F5344CB8AC3E}">
        <p14:creationId xmlns:p14="http://schemas.microsoft.com/office/powerpoint/2010/main" val="1964408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87BAAD-A29B-EEAD-CDAF-C9E804B133C6}"/>
              </a:ext>
            </a:extLst>
          </p:cNvPr>
          <p:cNvSpPr>
            <a:spLocks noGrp="1"/>
          </p:cNvSpPr>
          <p:nvPr>
            <p:ph type="title"/>
          </p:nvPr>
        </p:nvSpPr>
        <p:spPr>
          <a:xfrm>
            <a:off x="838200" y="365125"/>
            <a:ext cx="10515600" cy="1325563"/>
          </a:xfrm>
        </p:spPr>
        <p:txBody>
          <a:bodyPr>
            <a:normAutofit/>
          </a:bodyPr>
          <a:lstStyle/>
          <a:p>
            <a:r>
              <a:rPr lang="en-US" sz="5400"/>
              <a:t>Model Idea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08AA1A-A5B6-9710-FD16-3D802339BCD9}"/>
              </a:ext>
            </a:extLst>
          </p:cNvPr>
          <p:cNvSpPr>
            <a:spLocks noGrp="1"/>
          </p:cNvSpPr>
          <p:nvPr>
            <p:ph idx="1"/>
          </p:nvPr>
        </p:nvSpPr>
        <p:spPr>
          <a:xfrm>
            <a:off x="838200" y="1929384"/>
            <a:ext cx="10515600" cy="4251960"/>
          </a:xfrm>
        </p:spPr>
        <p:txBody>
          <a:bodyPr vert="horz" lIns="91440" tIns="45720" rIns="91440" bIns="45720" rtlCol="0" anchor="t">
            <a:normAutofit/>
          </a:bodyPr>
          <a:lstStyle/>
          <a:p>
            <a:pPr marL="342900" indent="-342900">
              <a:buFont typeface="Calibri" panose="020B0604020202020204" pitchFamily="34" charset="0"/>
              <a:buChar char="-"/>
            </a:pPr>
            <a:r>
              <a:rPr lang="en-US" sz="2000" dirty="0"/>
              <a:t>Controlled variables</a:t>
            </a:r>
            <a:endParaRPr lang="en-US" dirty="0"/>
          </a:p>
          <a:p>
            <a:pPr>
              <a:buFont typeface="Calibri"/>
              <a:buChar char="-"/>
            </a:pPr>
            <a:r>
              <a:rPr lang="en-US" sz="2000" dirty="0"/>
              <a:t>Religious Affiliation: Different religious affiliations may have varying beliefs and attitudes towards LGBTQ+ individuals, influencing the prevalence of anti-LGBT hate crimes</a:t>
            </a:r>
          </a:p>
          <a:p>
            <a:pPr>
              <a:buFont typeface="Calibri"/>
              <a:buChar char="-"/>
            </a:pPr>
            <a:r>
              <a:rPr lang="en-US" sz="2000" dirty="0"/>
              <a:t>Political Climate: Areas with a higher concentration of Republican voters or conservative political leadership may be more likely to enact anti-LGBT legislation or promote discriminatory attitudes towards LGBTQ+ individuals. </a:t>
            </a:r>
          </a:p>
          <a:p>
            <a:pPr>
              <a:buFont typeface="Calibri"/>
              <a:buChar char="-"/>
            </a:pPr>
            <a:r>
              <a:rPr lang="en-US" sz="2000" dirty="0"/>
              <a:t>Church Density/ Religious Sites Density: reflect the prevalence of religious communities within a region and their potential impact on social attitudes and behaviors. Areas with higher church density may exhibit stronger adherence to traditional values and beliefs, which could contribute to higher levels of prejudice or discrimination towards LGBTQ+ individuals. </a:t>
            </a:r>
          </a:p>
          <a:p>
            <a:pPr marL="0" indent="0">
              <a:buNone/>
            </a:pPr>
            <a:r>
              <a:rPr lang="en-US" sz="2000" dirty="0"/>
              <a:t>- Same-Sex Marriage Legalization, or Legislation in favor of minority groups in general. </a:t>
            </a:r>
          </a:p>
          <a:p>
            <a:pPr marL="0" indent="0">
              <a:buNone/>
            </a:pPr>
            <a:endParaRPr lang="en-US" sz="2000"/>
          </a:p>
        </p:txBody>
      </p:sp>
    </p:spTree>
    <p:extLst>
      <p:ext uri="{BB962C8B-B14F-4D97-AF65-F5344CB8AC3E}">
        <p14:creationId xmlns:p14="http://schemas.microsoft.com/office/powerpoint/2010/main" val="2930208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87BAAD-A29B-EEAD-CDAF-C9E804B133C6}"/>
              </a:ext>
            </a:extLst>
          </p:cNvPr>
          <p:cNvSpPr>
            <a:spLocks noGrp="1"/>
          </p:cNvSpPr>
          <p:nvPr>
            <p:ph type="title"/>
          </p:nvPr>
        </p:nvSpPr>
        <p:spPr>
          <a:xfrm>
            <a:off x="630936" y="639520"/>
            <a:ext cx="3429000" cy="1719072"/>
          </a:xfrm>
        </p:spPr>
        <p:txBody>
          <a:bodyPr anchor="b">
            <a:normAutofit/>
          </a:bodyPr>
          <a:lstStyle/>
          <a:p>
            <a:r>
              <a:rPr lang="en-US" sz="5400"/>
              <a:t>Model</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08AA1A-A5B6-9710-FD16-3D802339BCD9}"/>
              </a:ext>
            </a:extLst>
          </p:cNvPr>
          <p:cNvSpPr>
            <a:spLocks noGrp="1"/>
          </p:cNvSpPr>
          <p:nvPr>
            <p:ph idx="1"/>
          </p:nvPr>
        </p:nvSpPr>
        <p:spPr>
          <a:xfrm>
            <a:off x="630936" y="2807208"/>
            <a:ext cx="3429000" cy="3410712"/>
          </a:xfrm>
        </p:spPr>
        <p:txBody>
          <a:bodyPr anchor="t">
            <a:normAutofit/>
          </a:bodyPr>
          <a:lstStyle/>
          <a:p>
            <a:pPr marL="0" indent="0">
              <a:buNone/>
            </a:pPr>
            <a:r>
              <a:rPr lang="en-US" sz="2200">
                <a:effectLst/>
                <a:latin typeface="Aptos" panose="020B0004020202020204" pitchFamily="34" charset="0"/>
                <a:ea typeface="Aptos" panose="020B0004020202020204" pitchFamily="34" charset="0"/>
                <a:cs typeface="Times New Roman" panose="02020603050405020304" pitchFamily="18" charset="0"/>
              </a:rPr>
              <a:t>hate_crime = b0 + b1*religious_affliation +b2*religious_site_density+ b3*state_pop (+ b4*voting_results)</a:t>
            </a:r>
          </a:p>
          <a:p>
            <a:pPr marL="0" indent="0">
              <a:buNone/>
            </a:pPr>
            <a:endParaRPr lang="en-US" sz="2200">
              <a:latin typeface="Aptos" panose="020B0004020202020204" pitchFamily="34" charset="0"/>
              <a:cs typeface="Times New Roman" panose="02020603050405020304" pitchFamily="18" charset="0"/>
            </a:endParaRPr>
          </a:p>
          <a:p>
            <a:pPr marL="0" indent="0">
              <a:buNone/>
            </a:pPr>
            <a:endParaRPr lang="en-US" sz="2200"/>
          </a:p>
        </p:txBody>
      </p:sp>
      <p:pic>
        <p:nvPicPr>
          <p:cNvPr id="5" name="Picture 4">
            <a:extLst>
              <a:ext uri="{FF2B5EF4-FFF2-40B4-BE49-F238E27FC236}">
                <a16:creationId xmlns:a16="http://schemas.microsoft.com/office/drawing/2014/main" id="{485B21AA-29DD-8C02-066F-7C2D734BCBC4}"/>
              </a:ext>
            </a:extLst>
          </p:cNvPr>
          <p:cNvPicPr>
            <a:picLocks noChangeAspect="1"/>
          </p:cNvPicPr>
          <p:nvPr/>
        </p:nvPicPr>
        <p:blipFill>
          <a:blip r:embed="rId2"/>
          <a:stretch>
            <a:fillRect/>
          </a:stretch>
        </p:blipFill>
        <p:spPr>
          <a:xfrm>
            <a:off x="4654296" y="917772"/>
            <a:ext cx="6903720" cy="5022456"/>
          </a:xfrm>
          <a:prstGeom prst="rect">
            <a:avLst/>
          </a:prstGeom>
        </p:spPr>
      </p:pic>
    </p:spTree>
    <p:extLst>
      <p:ext uri="{BB962C8B-B14F-4D97-AF65-F5344CB8AC3E}">
        <p14:creationId xmlns:p14="http://schemas.microsoft.com/office/powerpoint/2010/main" val="3236968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EDC7DF-6922-668C-5EDE-AAC8846C7B76}"/>
              </a:ext>
            </a:extLst>
          </p:cNvPr>
          <p:cNvSpPr>
            <a:spLocks noGrp="1"/>
          </p:cNvSpPr>
          <p:nvPr>
            <p:ph type="title"/>
          </p:nvPr>
        </p:nvSpPr>
        <p:spPr>
          <a:xfrm>
            <a:off x="630936" y="639520"/>
            <a:ext cx="3429000" cy="1719072"/>
          </a:xfrm>
        </p:spPr>
        <p:txBody>
          <a:bodyPr anchor="b">
            <a:normAutofit/>
          </a:bodyPr>
          <a:lstStyle/>
          <a:p>
            <a:r>
              <a:rPr lang="en-US" sz="5400"/>
              <a:t>Random Forest</a:t>
            </a:r>
          </a:p>
        </p:txBody>
      </p:sp>
      <p:sp>
        <p:nvSpPr>
          <p:cNvPr id="2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4A660F-2DD7-B851-21FA-5DF895BEEF9C}"/>
              </a:ext>
            </a:extLst>
          </p:cNvPr>
          <p:cNvSpPr>
            <a:spLocks noGrp="1"/>
          </p:cNvSpPr>
          <p:nvPr>
            <p:ph idx="1"/>
          </p:nvPr>
        </p:nvSpPr>
        <p:spPr>
          <a:xfrm>
            <a:off x="630936" y="2807208"/>
            <a:ext cx="3429000" cy="3410712"/>
          </a:xfrm>
        </p:spPr>
        <p:txBody>
          <a:bodyPr anchor="t">
            <a:normAutofit/>
          </a:bodyPr>
          <a:lstStyle/>
          <a:p>
            <a:r>
              <a:rPr lang="en-US" sz="1700"/>
              <a:t>Helps identify which predictors have the most influence on predicting hate crimes.</a:t>
            </a:r>
          </a:p>
          <a:p>
            <a:r>
              <a:rPr lang="en-US" sz="1700"/>
              <a:t>Higher values indicate greater importance in predicting the response variable </a:t>
            </a:r>
          </a:p>
          <a:p>
            <a:r>
              <a:rPr lang="en-US" sz="1700"/>
              <a:t>State Population seems to have the highest effect here. However, </a:t>
            </a:r>
            <a:r>
              <a:rPr lang="en-US" sz="1700" i="1"/>
              <a:t>Mainline.Protestant, Muslim, Buddhist, and Jewish</a:t>
            </a:r>
            <a:r>
              <a:rPr lang="en-US" sz="1700"/>
              <a:t> are also high up the list. </a:t>
            </a:r>
          </a:p>
          <a:p>
            <a:endParaRPr lang="en-US" sz="1700"/>
          </a:p>
        </p:txBody>
      </p:sp>
      <p:pic>
        <p:nvPicPr>
          <p:cNvPr id="7" name="Picture 6">
            <a:extLst>
              <a:ext uri="{FF2B5EF4-FFF2-40B4-BE49-F238E27FC236}">
                <a16:creationId xmlns:a16="http://schemas.microsoft.com/office/drawing/2014/main" id="{9594446F-7DBB-1BED-3037-AF91174C63C5}"/>
              </a:ext>
            </a:extLst>
          </p:cNvPr>
          <p:cNvPicPr>
            <a:picLocks noChangeAspect="1"/>
          </p:cNvPicPr>
          <p:nvPr/>
        </p:nvPicPr>
        <p:blipFill>
          <a:blip r:embed="rId2"/>
          <a:stretch>
            <a:fillRect/>
          </a:stretch>
        </p:blipFill>
        <p:spPr>
          <a:xfrm>
            <a:off x="4654296" y="748813"/>
            <a:ext cx="6903720" cy="5360373"/>
          </a:xfrm>
          <a:prstGeom prst="rect">
            <a:avLst/>
          </a:prstGeom>
        </p:spPr>
      </p:pic>
    </p:spTree>
    <p:extLst>
      <p:ext uri="{BB962C8B-B14F-4D97-AF65-F5344CB8AC3E}">
        <p14:creationId xmlns:p14="http://schemas.microsoft.com/office/powerpoint/2010/main" val="3615675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3F728B-28E1-2098-A462-E132A196008F}"/>
              </a:ext>
            </a:extLst>
          </p:cNvPr>
          <p:cNvSpPr>
            <a:spLocks noGrp="1"/>
          </p:cNvSpPr>
          <p:nvPr>
            <p:ph type="title"/>
          </p:nvPr>
        </p:nvSpPr>
        <p:spPr>
          <a:xfrm>
            <a:off x="841248" y="548640"/>
            <a:ext cx="3600860" cy="5431536"/>
          </a:xfrm>
        </p:spPr>
        <p:txBody>
          <a:bodyPr>
            <a:normAutofit/>
          </a:bodyPr>
          <a:lstStyle/>
          <a:p>
            <a:r>
              <a:rPr lang="en-US" sz="5400"/>
              <a:t>Implications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6D6C83-939D-B879-9638-A54690B326F3}"/>
              </a:ext>
            </a:extLst>
          </p:cNvPr>
          <p:cNvSpPr>
            <a:spLocks noGrp="1"/>
          </p:cNvSpPr>
          <p:nvPr>
            <p:ph idx="1"/>
          </p:nvPr>
        </p:nvSpPr>
        <p:spPr>
          <a:xfrm>
            <a:off x="5126418" y="552091"/>
            <a:ext cx="6224335" cy="5431536"/>
          </a:xfrm>
        </p:spPr>
        <p:txBody>
          <a:bodyPr vert="horz" lIns="91440" tIns="45720" rIns="91440" bIns="45720" rtlCol="0" anchor="ctr">
            <a:normAutofit/>
          </a:bodyPr>
          <a:lstStyle/>
          <a:p>
            <a:r>
              <a:rPr lang="en-US" sz="2200"/>
              <a:t>Religious affiliation can be hard to quantify – accuracy of the data</a:t>
            </a:r>
          </a:p>
          <a:p>
            <a:r>
              <a:rPr lang="en-US" sz="2200"/>
              <a:t>Hate crime data is prone to underrepresentation</a:t>
            </a:r>
          </a:p>
          <a:p>
            <a:r>
              <a:rPr lang="en-US" sz="2200"/>
              <a:t>Understanding the relationship between hate crime and </a:t>
            </a:r>
            <a:r>
              <a:rPr lang="en-US" sz="2200">
                <a:ea typeface="+mn-lt"/>
                <a:cs typeface="+mn-lt"/>
              </a:rPr>
              <a:t>religiosity can</a:t>
            </a:r>
            <a:r>
              <a:rPr lang="en-US" sz="2200"/>
              <a:t> lead to stigmatization of certain religions</a:t>
            </a:r>
          </a:p>
          <a:p>
            <a:pPr lvl="1">
              <a:buFont typeface="Courier New" panose="020B0604020202020204" pitchFamily="34" charset="0"/>
              <a:buChar char="o"/>
            </a:pPr>
            <a:r>
              <a:rPr lang="en-US" sz="2200"/>
              <a:t>Depending on the use of the information!</a:t>
            </a:r>
          </a:p>
          <a:p>
            <a:endParaRPr lang="en-US" sz="2200"/>
          </a:p>
          <a:p>
            <a:pPr lvl="1">
              <a:buFont typeface="Courier New" panose="020B0604020202020204" pitchFamily="34" charset="0"/>
              <a:buChar char="o"/>
            </a:pPr>
            <a:endParaRPr lang="en-US" sz="2200"/>
          </a:p>
          <a:p>
            <a:endParaRPr lang="en-US" sz="2200"/>
          </a:p>
        </p:txBody>
      </p:sp>
    </p:spTree>
    <p:extLst>
      <p:ext uri="{BB962C8B-B14F-4D97-AF65-F5344CB8AC3E}">
        <p14:creationId xmlns:p14="http://schemas.microsoft.com/office/powerpoint/2010/main" val="3544636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57F675-B71F-7057-AA6E-A348EAA573F4}"/>
              </a:ext>
            </a:extLst>
          </p:cNvPr>
          <p:cNvSpPr>
            <a:spLocks noGrp="1"/>
          </p:cNvSpPr>
          <p:nvPr>
            <p:ph type="title"/>
          </p:nvPr>
        </p:nvSpPr>
        <p:spPr>
          <a:xfrm>
            <a:off x="838200" y="365125"/>
            <a:ext cx="10515600" cy="1325563"/>
          </a:xfrm>
        </p:spPr>
        <p:txBody>
          <a:bodyPr>
            <a:normAutofit/>
          </a:bodyPr>
          <a:lstStyle/>
          <a:p>
            <a:r>
              <a:rPr lang="en-US" sz="5400"/>
              <a:t>Next Steps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6C6F96-C5BE-D182-C1DF-E523F5ECE345}"/>
              </a:ext>
            </a:extLst>
          </p:cNvPr>
          <p:cNvSpPr>
            <a:spLocks noGrp="1"/>
          </p:cNvSpPr>
          <p:nvPr>
            <p:ph idx="1"/>
          </p:nvPr>
        </p:nvSpPr>
        <p:spPr>
          <a:xfrm>
            <a:off x="838200" y="1929384"/>
            <a:ext cx="10515600" cy="4251960"/>
          </a:xfrm>
        </p:spPr>
        <p:txBody>
          <a:bodyPr vert="horz" lIns="91440" tIns="45720" rIns="91440" bIns="45720" rtlCol="0">
            <a:normAutofit/>
          </a:bodyPr>
          <a:lstStyle/>
          <a:p>
            <a:r>
              <a:rPr lang="en-US" sz="2200"/>
              <a:t>Creating a dashboard!</a:t>
            </a:r>
          </a:p>
          <a:p>
            <a:r>
              <a:rPr lang="en-US" sz="2200"/>
              <a:t>Add more variables to further define our model and understand the relationships at play</a:t>
            </a:r>
          </a:p>
          <a:p>
            <a:pPr lvl="1">
              <a:buFont typeface="Courier New" panose="020B0604020202020204" pitchFamily="34" charset="0"/>
              <a:buChar char="o"/>
            </a:pPr>
            <a:r>
              <a:rPr lang="en-US" sz="2200"/>
              <a:t>Voting patterns</a:t>
            </a:r>
          </a:p>
          <a:p>
            <a:pPr lvl="1">
              <a:buFont typeface="Courier New" panose="020B0604020202020204" pitchFamily="34" charset="0"/>
              <a:buChar char="o"/>
            </a:pPr>
            <a:r>
              <a:rPr lang="en-US" sz="2200"/>
              <a:t>Immigration rates</a:t>
            </a:r>
          </a:p>
          <a:p>
            <a:pPr lvl="1">
              <a:buFont typeface="Courier New" panose="020B0604020202020204" pitchFamily="34" charset="0"/>
              <a:buChar char="o"/>
            </a:pPr>
            <a:r>
              <a:rPr lang="en-US" sz="2200"/>
              <a:t>Political climate (prevalence of each party)</a:t>
            </a:r>
          </a:p>
          <a:p>
            <a:pPr lvl="1">
              <a:buFont typeface="Courier New" panose="020B0604020202020204" pitchFamily="34" charset="0"/>
              <a:buChar char="o"/>
            </a:pPr>
            <a:r>
              <a:rPr lang="en-US" sz="2200"/>
              <a:t>Amount of anti-LGBTQ+ legislation passed in the area</a:t>
            </a:r>
          </a:p>
          <a:p>
            <a:pPr lvl="1">
              <a:buFont typeface="Courier New" panose="020B0604020202020204" pitchFamily="34" charset="0"/>
              <a:buChar char="o"/>
            </a:pPr>
            <a:r>
              <a:rPr lang="en-US" sz="2200"/>
              <a:t>Demographic variables: race, income, gender, etc.</a:t>
            </a:r>
          </a:p>
          <a:p>
            <a:r>
              <a:rPr lang="en-US" sz="2200"/>
              <a:t>Attempt to break into county-level data</a:t>
            </a:r>
          </a:p>
          <a:p>
            <a:endParaRPr lang="en-US" sz="2200"/>
          </a:p>
        </p:txBody>
      </p:sp>
    </p:spTree>
    <p:extLst>
      <p:ext uri="{BB962C8B-B14F-4D97-AF65-F5344CB8AC3E}">
        <p14:creationId xmlns:p14="http://schemas.microsoft.com/office/powerpoint/2010/main" val="4035717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FE58EB7-BB87-A7D3-0D7E-2AB938D4523F}"/>
              </a:ext>
            </a:extLst>
          </p:cNvPr>
          <p:cNvSpPr txBox="1"/>
          <p:nvPr/>
        </p:nvSpPr>
        <p:spPr>
          <a:xfrm>
            <a:off x="841248" y="251312"/>
            <a:ext cx="10506456" cy="10102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kern="1200">
                <a:solidFill>
                  <a:schemeClr val="tx1"/>
                </a:solidFill>
                <a:latin typeface="+mj-lt"/>
                <a:ea typeface="+mj-ea"/>
                <a:cs typeface="+mj-cs"/>
              </a:rPr>
              <a:t>Inspiration for Adding Additional Variables</a:t>
            </a:r>
          </a:p>
        </p:txBody>
      </p:sp>
      <p:sp>
        <p:nvSpPr>
          <p:cNvPr id="14" name="Rectangle 13">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graph of different colored squares&#10;&#10;Description automatically generated">
            <a:extLst>
              <a:ext uri="{FF2B5EF4-FFF2-40B4-BE49-F238E27FC236}">
                <a16:creationId xmlns:a16="http://schemas.microsoft.com/office/drawing/2014/main" id="{6661AC43-2E68-30DB-17E8-2D43BCB0A45C}"/>
              </a:ext>
            </a:extLst>
          </p:cNvPr>
          <p:cNvPicPr>
            <a:picLocks noChangeAspect="1"/>
          </p:cNvPicPr>
          <p:nvPr/>
        </p:nvPicPr>
        <p:blipFill>
          <a:blip r:embed="rId2"/>
          <a:stretch>
            <a:fillRect/>
          </a:stretch>
        </p:blipFill>
        <p:spPr>
          <a:xfrm>
            <a:off x="838200" y="1991481"/>
            <a:ext cx="5475710" cy="4232834"/>
          </a:xfrm>
          <a:prstGeom prst="rect">
            <a:avLst/>
          </a:prstGeom>
        </p:spPr>
      </p:pic>
      <p:pic>
        <p:nvPicPr>
          <p:cNvPr id="2" name="Picture 1" descr="A map of the united states&#10;&#10;Description automatically generated">
            <a:extLst>
              <a:ext uri="{FF2B5EF4-FFF2-40B4-BE49-F238E27FC236}">
                <a16:creationId xmlns:a16="http://schemas.microsoft.com/office/drawing/2014/main" id="{79735389-5A9E-A4D8-162C-D4E6323F3B1F}"/>
              </a:ext>
            </a:extLst>
          </p:cNvPr>
          <p:cNvPicPr>
            <a:picLocks noChangeAspect="1"/>
          </p:cNvPicPr>
          <p:nvPr/>
        </p:nvPicPr>
        <p:blipFill>
          <a:blip r:embed="rId3"/>
          <a:stretch>
            <a:fillRect/>
          </a:stretch>
        </p:blipFill>
        <p:spPr>
          <a:xfrm>
            <a:off x="6750690" y="1989508"/>
            <a:ext cx="4059147" cy="2716612"/>
          </a:xfrm>
          <a:prstGeom prst="rect">
            <a:avLst/>
          </a:prstGeom>
        </p:spPr>
      </p:pic>
      <p:sp>
        <p:nvSpPr>
          <p:cNvPr id="3" name="TextBox 2">
            <a:extLst>
              <a:ext uri="{FF2B5EF4-FFF2-40B4-BE49-F238E27FC236}">
                <a16:creationId xmlns:a16="http://schemas.microsoft.com/office/drawing/2014/main" id="{6E9DD59C-A66F-CE8D-2FE9-0CF86CC5ADC5}"/>
              </a:ext>
            </a:extLst>
          </p:cNvPr>
          <p:cNvSpPr txBox="1"/>
          <p:nvPr/>
        </p:nvSpPr>
        <p:spPr>
          <a:xfrm>
            <a:off x="7683196" y="1661074"/>
            <a:ext cx="2907226" cy="338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13816">
              <a:spcAft>
                <a:spcPts val="600"/>
              </a:spcAft>
            </a:pPr>
            <a:r>
              <a:rPr lang="en-US" sz="1602" kern="1200">
                <a:solidFill>
                  <a:schemeClr val="tx1"/>
                </a:solidFill>
                <a:latin typeface="+mn-lt"/>
                <a:ea typeface="+mn-ea"/>
                <a:cs typeface="+mn-cs"/>
              </a:rPr>
              <a:t>US State Legislation (HRC)</a:t>
            </a:r>
            <a:endParaRPr lang="en-US"/>
          </a:p>
        </p:txBody>
      </p:sp>
      <p:sp>
        <p:nvSpPr>
          <p:cNvPr id="6" name="TextBox 5">
            <a:extLst>
              <a:ext uri="{FF2B5EF4-FFF2-40B4-BE49-F238E27FC236}">
                <a16:creationId xmlns:a16="http://schemas.microsoft.com/office/drawing/2014/main" id="{F9D368C8-B2CA-072F-A910-BCC07EB15B23}"/>
              </a:ext>
            </a:extLst>
          </p:cNvPr>
          <p:cNvSpPr txBox="1"/>
          <p:nvPr/>
        </p:nvSpPr>
        <p:spPr>
          <a:xfrm>
            <a:off x="6750690" y="4821998"/>
            <a:ext cx="4593966" cy="175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13816">
              <a:spcAft>
                <a:spcPts val="600"/>
              </a:spcAft>
            </a:pPr>
            <a:r>
              <a:rPr lang="en-US" sz="1246" kern="1200">
                <a:solidFill>
                  <a:srgbClr val="002060"/>
                </a:solidFill>
                <a:latin typeface="+mn-lt"/>
                <a:ea typeface="+mn-ea"/>
                <a:cs typeface="+mn-cs"/>
              </a:rPr>
              <a:t>Consider only sexual orientation when addressing hate crimes</a:t>
            </a:r>
          </a:p>
          <a:p>
            <a:pPr defTabSz="813816">
              <a:spcAft>
                <a:spcPts val="600"/>
              </a:spcAft>
            </a:pPr>
            <a:endParaRPr lang="en-US" sz="534" kern="1200">
              <a:solidFill>
                <a:schemeClr val="tx1"/>
              </a:solidFill>
              <a:latin typeface="+mn-lt"/>
              <a:ea typeface="+mn-ea"/>
              <a:cs typeface="+mn-cs"/>
            </a:endParaRPr>
          </a:p>
          <a:p>
            <a:pPr defTabSz="813816">
              <a:spcAft>
                <a:spcPts val="600"/>
              </a:spcAft>
            </a:pPr>
            <a:r>
              <a:rPr lang="en-US" sz="1246" kern="1200">
                <a:solidFill>
                  <a:srgbClr val="005993"/>
                </a:solidFill>
                <a:latin typeface="+mn-lt"/>
                <a:ea typeface="+mn-ea"/>
                <a:cs typeface="+mn-cs"/>
              </a:rPr>
              <a:t>Consider sexual orientation and gender identity when addressing hate crimes</a:t>
            </a:r>
          </a:p>
          <a:p>
            <a:pPr defTabSz="813816">
              <a:spcAft>
                <a:spcPts val="600"/>
              </a:spcAft>
            </a:pPr>
            <a:endParaRPr lang="en-US" sz="534" kern="1200">
              <a:solidFill>
                <a:schemeClr val="tx1"/>
              </a:solidFill>
              <a:latin typeface="+mn-lt"/>
              <a:ea typeface="+mn-ea"/>
              <a:cs typeface="+mn-cs"/>
            </a:endParaRPr>
          </a:p>
          <a:p>
            <a:pPr defTabSz="813816">
              <a:spcAft>
                <a:spcPts val="600"/>
              </a:spcAft>
            </a:pPr>
            <a:r>
              <a:rPr lang="en-US" sz="1246" kern="1200">
                <a:solidFill>
                  <a:srgbClr val="894800"/>
                </a:solidFill>
                <a:latin typeface="+mn-lt"/>
                <a:ea typeface="+mn-ea"/>
                <a:cs typeface="+mn-cs"/>
              </a:rPr>
              <a:t>Have a law that eliminates bias rage</a:t>
            </a:r>
          </a:p>
          <a:p>
            <a:pPr defTabSz="813816">
              <a:spcAft>
                <a:spcPts val="600"/>
              </a:spcAft>
            </a:pPr>
            <a:endParaRPr lang="en-US" sz="534" kern="1200">
              <a:solidFill>
                <a:srgbClr val="894800"/>
              </a:solidFill>
              <a:latin typeface="+mn-lt"/>
              <a:ea typeface="+mn-ea"/>
              <a:cs typeface="+mn-cs"/>
            </a:endParaRPr>
          </a:p>
          <a:p>
            <a:pPr defTabSz="813816">
              <a:spcAft>
                <a:spcPts val="600"/>
              </a:spcAft>
            </a:pPr>
            <a:r>
              <a:rPr lang="en-US" sz="1246" kern="1200">
                <a:solidFill>
                  <a:srgbClr val="555555"/>
                </a:solidFill>
                <a:latin typeface="+mn-lt"/>
                <a:ea typeface="+mn-ea"/>
                <a:cs typeface="+mn-cs"/>
              </a:rPr>
              <a:t>Has hate crime laws that lack any LGBTQ+ inclusion</a:t>
            </a:r>
            <a:endParaRPr lang="en-US" sz="1400">
              <a:solidFill>
                <a:schemeClr val="tx1">
                  <a:lumMod val="50000"/>
                  <a:lumOff val="50000"/>
                </a:schemeClr>
              </a:solidFill>
            </a:endParaRPr>
          </a:p>
        </p:txBody>
      </p:sp>
    </p:spTree>
    <p:extLst>
      <p:ext uri="{BB962C8B-B14F-4D97-AF65-F5344CB8AC3E}">
        <p14:creationId xmlns:p14="http://schemas.microsoft.com/office/powerpoint/2010/main" val="3225637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A89C2-62FE-2208-47BB-D8ED010B57AF}"/>
              </a:ext>
            </a:extLst>
          </p:cNvPr>
          <p:cNvSpPr>
            <a:spLocks noGrp="1"/>
          </p:cNvSpPr>
          <p:nvPr>
            <p:ph type="title"/>
          </p:nvPr>
        </p:nvSpPr>
        <p:spPr>
          <a:xfrm>
            <a:off x="4694382" y="2758883"/>
            <a:ext cx="2803237" cy="1333259"/>
          </a:xfrm>
        </p:spPr>
        <p:txBody>
          <a:bodyPr/>
          <a:lstStyle/>
          <a:p>
            <a:r>
              <a:rPr lang="en-US" dirty="0"/>
              <a:t>Thank You!</a:t>
            </a:r>
          </a:p>
        </p:txBody>
      </p:sp>
    </p:spTree>
    <p:extLst>
      <p:ext uri="{BB962C8B-B14F-4D97-AF65-F5344CB8AC3E}">
        <p14:creationId xmlns:p14="http://schemas.microsoft.com/office/powerpoint/2010/main" val="2026727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6E996E-A85F-8A83-BC4F-D9C9326CF672}"/>
              </a:ext>
            </a:extLst>
          </p:cNvPr>
          <p:cNvSpPr>
            <a:spLocks noGrp="1"/>
          </p:cNvSpPr>
          <p:nvPr>
            <p:ph type="title"/>
          </p:nvPr>
        </p:nvSpPr>
        <p:spPr>
          <a:xfrm>
            <a:off x="841248" y="548640"/>
            <a:ext cx="3600860" cy="5431536"/>
          </a:xfrm>
        </p:spPr>
        <p:txBody>
          <a:bodyPr>
            <a:normAutofit/>
          </a:bodyPr>
          <a:lstStyle/>
          <a:p>
            <a:r>
              <a:rPr lang="en-US" sz="5400"/>
              <a:t>Research Question </a:t>
            </a:r>
          </a:p>
        </p:txBody>
      </p:sp>
      <p:sp>
        <p:nvSpPr>
          <p:cNvPr id="2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D89336-A480-B2F6-701E-68184862FAB7}"/>
              </a:ext>
            </a:extLst>
          </p:cNvPr>
          <p:cNvSpPr>
            <a:spLocks noGrp="1"/>
          </p:cNvSpPr>
          <p:nvPr>
            <p:ph idx="1"/>
          </p:nvPr>
        </p:nvSpPr>
        <p:spPr>
          <a:xfrm>
            <a:off x="5284569" y="1443487"/>
            <a:ext cx="6224335" cy="2258618"/>
          </a:xfrm>
        </p:spPr>
        <p:txBody>
          <a:bodyPr anchor="ctr">
            <a:normAutofit/>
          </a:bodyPr>
          <a:lstStyle/>
          <a:p>
            <a:pPr marL="0" indent="0">
              <a:buNone/>
            </a:pPr>
            <a:r>
              <a:rPr lang="en-US" dirty="0">
                <a:cs typeface="Times New Roman"/>
              </a:rPr>
              <a:t>Does religious affiliation affect hate crime in the United States?</a:t>
            </a:r>
          </a:p>
          <a:p>
            <a:pPr>
              <a:buFont typeface="Arial"/>
              <a:buChar char="•"/>
            </a:pPr>
            <a:endParaRPr lang="vi-VN" sz="2200">
              <a:cs typeface="Times New Roman" panose="02020603050405020304" pitchFamily="18" charset="0"/>
            </a:endParaRPr>
          </a:p>
        </p:txBody>
      </p:sp>
      <p:sp>
        <p:nvSpPr>
          <p:cNvPr id="4" name="TextBox 3">
            <a:extLst>
              <a:ext uri="{FF2B5EF4-FFF2-40B4-BE49-F238E27FC236}">
                <a16:creationId xmlns:a16="http://schemas.microsoft.com/office/drawing/2014/main" id="{62E8578D-53EA-1082-C21F-53397FA84024}"/>
              </a:ext>
            </a:extLst>
          </p:cNvPr>
          <p:cNvSpPr txBox="1"/>
          <p:nvPr/>
        </p:nvSpPr>
        <p:spPr>
          <a:xfrm>
            <a:off x="5280991" y="3066225"/>
            <a:ext cx="5451706" cy="20108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lnSpc>
                <a:spcPct val="90000"/>
              </a:lnSpc>
              <a:spcBef>
                <a:spcPts val="1000"/>
              </a:spcBef>
            </a:pPr>
            <a:endParaRPr lang="en-US" sz="2000" dirty="0">
              <a:ea typeface="+mn-lt"/>
              <a:cs typeface="+mn-lt"/>
            </a:endParaRPr>
          </a:p>
          <a:p>
            <a:pPr marL="285750" indent="-285750">
              <a:lnSpc>
                <a:spcPct val="90000"/>
              </a:lnSpc>
              <a:spcBef>
                <a:spcPts val="1000"/>
              </a:spcBef>
              <a:buFont typeface="Arial"/>
              <a:buChar char="•"/>
            </a:pPr>
            <a:r>
              <a:rPr lang="en-US" sz="2000" dirty="0">
                <a:latin typeface="Aptos"/>
                <a:cs typeface="Times New Roman"/>
              </a:rPr>
              <a:t>Religious Affiliation: density of </a:t>
            </a:r>
            <a:r>
              <a:rPr lang="vi-VN" sz="2000" err="1">
                <a:latin typeface="Aptos"/>
                <a:cs typeface="Times New Roman"/>
              </a:rPr>
              <a:t>religious</a:t>
            </a:r>
            <a:r>
              <a:rPr lang="vi-VN" sz="2000" dirty="0">
                <a:latin typeface="Aptos"/>
                <a:cs typeface="Times New Roman"/>
              </a:rPr>
              <a:t> </a:t>
            </a:r>
            <a:r>
              <a:rPr lang="vi-VN" sz="2000" err="1">
                <a:latin typeface="Aptos"/>
                <a:cs typeface="Times New Roman"/>
              </a:rPr>
              <a:t>sites</a:t>
            </a:r>
            <a:endParaRPr lang="vi-VN" sz="2000">
              <a:latin typeface="Aptos"/>
              <a:cs typeface="Times New Roman"/>
            </a:endParaRPr>
          </a:p>
          <a:p>
            <a:pPr marL="285750" indent="-285750">
              <a:lnSpc>
                <a:spcPct val="90000"/>
              </a:lnSpc>
              <a:spcBef>
                <a:spcPts val="1000"/>
              </a:spcBef>
              <a:buFont typeface="Arial,Sans-Serif"/>
              <a:buChar char="•"/>
            </a:pPr>
            <a:r>
              <a:rPr lang="vi-VN" sz="2000" dirty="0" err="1">
                <a:latin typeface="Aptos"/>
                <a:cs typeface="Times New Roman"/>
              </a:rPr>
              <a:t>Hate</a:t>
            </a:r>
            <a:r>
              <a:rPr lang="vi-VN" sz="2000" dirty="0">
                <a:latin typeface="Aptos"/>
                <a:cs typeface="Times New Roman"/>
              </a:rPr>
              <a:t> </a:t>
            </a:r>
            <a:r>
              <a:rPr lang="vi-VN" sz="2000" dirty="0" err="1">
                <a:latin typeface="Aptos"/>
                <a:cs typeface="Times New Roman"/>
              </a:rPr>
              <a:t>Crime</a:t>
            </a:r>
            <a:r>
              <a:rPr lang="vi-VN" sz="2000" dirty="0">
                <a:latin typeface="Aptos"/>
                <a:cs typeface="Times New Roman"/>
              </a:rPr>
              <a:t>: "a </a:t>
            </a:r>
            <a:r>
              <a:rPr lang="vi-VN" sz="2000" dirty="0" err="1">
                <a:latin typeface="Aptos"/>
                <a:cs typeface="Times New Roman"/>
              </a:rPr>
              <a:t>crime</a:t>
            </a:r>
            <a:r>
              <a:rPr lang="vi-VN" sz="2000" dirty="0">
                <a:latin typeface="Aptos"/>
                <a:cs typeface="Times New Roman"/>
              </a:rPr>
              <a:t>, </a:t>
            </a:r>
            <a:r>
              <a:rPr lang="vi-VN" sz="2000" dirty="0" err="1">
                <a:latin typeface="Aptos"/>
                <a:cs typeface="Times New Roman"/>
              </a:rPr>
              <a:t>typically</a:t>
            </a:r>
            <a:r>
              <a:rPr lang="vi-VN" sz="2000" dirty="0">
                <a:latin typeface="Aptos"/>
                <a:cs typeface="Times New Roman"/>
              </a:rPr>
              <a:t> </a:t>
            </a:r>
            <a:r>
              <a:rPr lang="vi-VN" sz="2000" dirty="0" err="1">
                <a:latin typeface="Aptos"/>
                <a:cs typeface="Times New Roman"/>
              </a:rPr>
              <a:t>one</a:t>
            </a:r>
            <a:r>
              <a:rPr lang="vi-VN" sz="2000" dirty="0">
                <a:latin typeface="Aptos"/>
                <a:cs typeface="Times New Roman"/>
              </a:rPr>
              <a:t> </a:t>
            </a:r>
            <a:r>
              <a:rPr lang="vi-VN" sz="2000" dirty="0" err="1">
                <a:latin typeface="Aptos"/>
                <a:cs typeface="Times New Roman"/>
              </a:rPr>
              <a:t>involving</a:t>
            </a:r>
            <a:r>
              <a:rPr lang="vi-VN" sz="2000" dirty="0">
                <a:latin typeface="Aptos"/>
                <a:cs typeface="Times New Roman"/>
              </a:rPr>
              <a:t>  </a:t>
            </a:r>
            <a:r>
              <a:rPr lang="vi-VN" sz="2000" dirty="0" err="1">
                <a:latin typeface="Aptos"/>
                <a:cs typeface="Times New Roman"/>
              </a:rPr>
              <a:t>violence</a:t>
            </a:r>
            <a:r>
              <a:rPr lang="vi-VN" sz="2000" dirty="0">
                <a:latin typeface="Aptos"/>
                <a:cs typeface="Times New Roman"/>
              </a:rPr>
              <a:t>, </a:t>
            </a:r>
            <a:r>
              <a:rPr lang="vi-VN" sz="2000" dirty="0" err="1">
                <a:latin typeface="Aptos"/>
                <a:cs typeface="Times New Roman"/>
              </a:rPr>
              <a:t>that</a:t>
            </a:r>
            <a:r>
              <a:rPr lang="vi-VN" sz="2000" dirty="0">
                <a:latin typeface="Aptos"/>
                <a:cs typeface="Times New Roman"/>
              </a:rPr>
              <a:t> </a:t>
            </a:r>
            <a:r>
              <a:rPr lang="vi-VN" sz="2000" dirty="0" err="1">
                <a:latin typeface="Aptos"/>
                <a:cs typeface="Times New Roman"/>
              </a:rPr>
              <a:t>is</a:t>
            </a:r>
            <a:r>
              <a:rPr lang="vi-VN" sz="2000" dirty="0">
                <a:latin typeface="Aptos"/>
                <a:cs typeface="Times New Roman"/>
              </a:rPr>
              <a:t> </a:t>
            </a:r>
            <a:r>
              <a:rPr lang="vi-VN" sz="2000" dirty="0" err="1">
                <a:latin typeface="Aptos"/>
                <a:cs typeface="Times New Roman"/>
              </a:rPr>
              <a:t>motivated</a:t>
            </a:r>
            <a:r>
              <a:rPr lang="vi-VN" sz="2000" dirty="0">
                <a:latin typeface="Aptos"/>
                <a:cs typeface="Times New Roman"/>
              </a:rPr>
              <a:t> </a:t>
            </a:r>
            <a:r>
              <a:rPr lang="vi-VN" sz="2000" dirty="0" err="1">
                <a:latin typeface="Aptos"/>
                <a:cs typeface="Times New Roman"/>
              </a:rPr>
              <a:t>by</a:t>
            </a:r>
            <a:r>
              <a:rPr lang="vi-VN" sz="2000" dirty="0">
                <a:latin typeface="Aptos"/>
                <a:cs typeface="Times New Roman"/>
              </a:rPr>
              <a:t> </a:t>
            </a:r>
            <a:r>
              <a:rPr lang="vi-VN" sz="2000" u="sng" dirty="0">
                <a:latin typeface="Aptos"/>
                <a:cs typeface="Times New Roman"/>
                <a:hlinkClick r:id="rId2">
                  <a:extLst>
                    <a:ext uri="{A12FA001-AC4F-418D-AE19-62706E023703}">
                      <ahyp:hlinkClr xmlns:ahyp="http://schemas.microsoft.com/office/drawing/2018/hyperlinkcolor" val="tx"/>
                    </a:ext>
                  </a:extLst>
                </a:hlinkClick>
              </a:rPr>
              <a:t>prejudice</a:t>
            </a:r>
            <a:r>
              <a:rPr lang="vi-VN" sz="2000" u="sng" dirty="0">
                <a:latin typeface="Aptos"/>
                <a:cs typeface="Times New Roman"/>
              </a:rPr>
              <a:t> </a:t>
            </a:r>
            <a:r>
              <a:rPr lang="vi-VN" sz="2000" dirty="0" err="1">
                <a:latin typeface="Aptos"/>
                <a:cs typeface="Times New Roman"/>
              </a:rPr>
              <a:t>on</a:t>
            </a:r>
            <a:r>
              <a:rPr lang="vi-VN" sz="2000" dirty="0">
                <a:latin typeface="Aptos"/>
                <a:cs typeface="Times New Roman"/>
              </a:rPr>
              <a:t>  the </a:t>
            </a:r>
            <a:r>
              <a:rPr lang="vi-VN" sz="2000" dirty="0" err="1">
                <a:latin typeface="Aptos"/>
                <a:cs typeface="Times New Roman"/>
              </a:rPr>
              <a:t>basis</a:t>
            </a:r>
            <a:r>
              <a:rPr lang="vi-VN" sz="2000" dirty="0">
                <a:latin typeface="Aptos"/>
                <a:cs typeface="Times New Roman"/>
              </a:rPr>
              <a:t> </a:t>
            </a:r>
            <a:r>
              <a:rPr lang="vi-VN" sz="2000" dirty="0" err="1">
                <a:latin typeface="Aptos"/>
                <a:cs typeface="Times New Roman"/>
              </a:rPr>
              <a:t>of</a:t>
            </a:r>
            <a:r>
              <a:rPr lang="vi-VN" sz="2000" dirty="0">
                <a:latin typeface="Aptos"/>
                <a:cs typeface="Times New Roman"/>
              </a:rPr>
              <a:t> </a:t>
            </a:r>
            <a:r>
              <a:rPr lang="vi-VN" sz="2000" dirty="0" err="1">
                <a:latin typeface="Aptos"/>
                <a:cs typeface="Times New Roman"/>
              </a:rPr>
              <a:t>ethnicity</a:t>
            </a:r>
            <a:r>
              <a:rPr lang="vi-VN" sz="2000" dirty="0">
                <a:latin typeface="Aptos"/>
                <a:cs typeface="Times New Roman"/>
              </a:rPr>
              <a:t>, </a:t>
            </a:r>
            <a:r>
              <a:rPr lang="vi-VN" sz="2000" dirty="0" err="1">
                <a:latin typeface="Aptos"/>
                <a:cs typeface="Times New Roman"/>
              </a:rPr>
              <a:t>religion</a:t>
            </a:r>
            <a:r>
              <a:rPr lang="vi-VN" sz="2000" dirty="0">
                <a:latin typeface="Aptos"/>
                <a:cs typeface="Times New Roman"/>
              </a:rPr>
              <a:t>, </a:t>
            </a:r>
            <a:r>
              <a:rPr lang="vi-VN" sz="2000" dirty="0" err="1">
                <a:latin typeface="Aptos"/>
                <a:cs typeface="Times New Roman"/>
              </a:rPr>
              <a:t>sexual</a:t>
            </a:r>
            <a:r>
              <a:rPr lang="vi-VN" sz="2000" dirty="0">
                <a:latin typeface="Aptos"/>
                <a:cs typeface="Times New Roman"/>
              </a:rPr>
              <a:t>  </a:t>
            </a:r>
            <a:r>
              <a:rPr lang="vi-VN" sz="2000" dirty="0" err="1">
                <a:latin typeface="Aptos"/>
                <a:cs typeface="Times New Roman"/>
              </a:rPr>
              <a:t>orientation</a:t>
            </a:r>
            <a:r>
              <a:rPr lang="vi-VN" sz="2000" dirty="0">
                <a:latin typeface="Aptos"/>
                <a:cs typeface="Times New Roman"/>
              </a:rPr>
              <a:t>, </a:t>
            </a:r>
            <a:r>
              <a:rPr lang="vi-VN" sz="2000" dirty="0" err="1">
                <a:latin typeface="Aptos"/>
                <a:cs typeface="Times New Roman"/>
              </a:rPr>
              <a:t>or</a:t>
            </a:r>
            <a:r>
              <a:rPr lang="vi-VN" sz="2000" dirty="0">
                <a:latin typeface="Aptos"/>
                <a:cs typeface="Times New Roman"/>
              </a:rPr>
              <a:t> </a:t>
            </a:r>
            <a:r>
              <a:rPr lang="vi-VN" sz="2000" dirty="0" err="1">
                <a:latin typeface="Aptos"/>
                <a:cs typeface="Times New Roman"/>
              </a:rPr>
              <a:t>similar</a:t>
            </a:r>
            <a:r>
              <a:rPr lang="vi-VN" sz="2000" dirty="0">
                <a:latin typeface="Aptos"/>
                <a:cs typeface="Times New Roman"/>
              </a:rPr>
              <a:t> </a:t>
            </a:r>
            <a:r>
              <a:rPr lang="vi-VN" sz="2000" dirty="0" err="1">
                <a:latin typeface="Aptos"/>
                <a:cs typeface="Times New Roman"/>
              </a:rPr>
              <a:t>grounds</a:t>
            </a:r>
            <a:r>
              <a:rPr lang="vi-VN" sz="2000" dirty="0">
                <a:latin typeface="Aptos"/>
                <a:cs typeface="Times New Roman"/>
              </a:rPr>
              <a:t>."</a:t>
            </a:r>
            <a:endParaRPr lang="en-US" sz="2000" dirty="0">
              <a:latin typeface="Aptos"/>
              <a:cs typeface="Times New Roman"/>
            </a:endParaRPr>
          </a:p>
        </p:txBody>
      </p:sp>
    </p:spTree>
    <p:extLst>
      <p:ext uri="{BB962C8B-B14F-4D97-AF65-F5344CB8AC3E}">
        <p14:creationId xmlns:p14="http://schemas.microsoft.com/office/powerpoint/2010/main" val="2240029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021BB-A53D-1A4B-C189-448F309490D2}"/>
              </a:ext>
            </a:extLst>
          </p:cNvPr>
          <p:cNvSpPr>
            <a:spLocks noGrp="1"/>
          </p:cNvSpPr>
          <p:nvPr>
            <p:ph type="title"/>
          </p:nvPr>
        </p:nvSpPr>
        <p:spPr>
          <a:xfrm>
            <a:off x="572493" y="238539"/>
            <a:ext cx="11018520" cy="1434415"/>
          </a:xfrm>
        </p:spPr>
        <p:txBody>
          <a:bodyPr anchor="b">
            <a:normAutofit/>
          </a:bodyPr>
          <a:lstStyle/>
          <a:p>
            <a:r>
              <a:rPr lang="en-US" sz="5400"/>
              <a:t>Motivation </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22CA0C-6AB9-D5DB-AEAB-5C9DD78B71B3}"/>
              </a:ext>
            </a:extLst>
          </p:cNvPr>
          <p:cNvSpPr>
            <a:spLocks noGrp="1"/>
          </p:cNvSpPr>
          <p:nvPr>
            <p:ph idx="1"/>
          </p:nvPr>
        </p:nvSpPr>
        <p:spPr>
          <a:xfrm>
            <a:off x="572493" y="2071316"/>
            <a:ext cx="6713552" cy="4119172"/>
          </a:xfrm>
        </p:spPr>
        <p:txBody>
          <a:bodyPr anchor="t">
            <a:normAutofit/>
          </a:bodyPr>
          <a:lstStyle/>
          <a:p>
            <a:pPr marL="0" indent="0">
              <a:buNone/>
            </a:pPr>
            <a:r>
              <a:rPr lang="en-US" sz="2200"/>
              <a:t>The Leadership Conference for Education Fund reports </a:t>
            </a:r>
          </a:p>
          <a:p>
            <a:pPr lvl="1"/>
            <a:r>
              <a:rPr lang="en-US" sz="2200"/>
              <a:t>“</a:t>
            </a:r>
            <a:r>
              <a:rPr lang="en-US" sz="2200" b="0" i="0">
                <a:effectLst/>
                <a:highlight>
                  <a:srgbClr val="FFFFFF"/>
                </a:highlight>
                <a:latin typeface="Aptos"/>
              </a:rPr>
              <a:t>Each of the last four presidential election periods have shown an unmistakable pattern: Hate crimes increase during elections.”</a:t>
            </a:r>
          </a:p>
          <a:p>
            <a:pPr lvl="1"/>
            <a:r>
              <a:rPr lang="en-US" sz="2200" b="0" i="0">
                <a:effectLst/>
                <a:highlight>
                  <a:srgbClr val="FFFFFF"/>
                </a:highlight>
                <a:latin typeface="Aptos"/>
              </a:rPr>
              <a:t>Anti-LGBT Hate Crimes “increased by 54 percent from 2020 to 2021”</a:t>
            </a:r>
          </a:p>
          <a:p>
            <a:pPr lvl="1"/>
            <a:r>
              <a:rPr lang="en-US" sz="2200">
                <a:highlight>
                  <a:srgbClr val="FFFFFF"/>
                </a:highlight>
                <a:latin typeface="Aptos"/>
              </a:rPr>
              <a:t>“</a:t>
            </a:r>
            <a:r>
              <a:rPr lang="en-US" sz="2200" b="0" i="0">
                <a:effectLst/>
                <a:highlight>
                  <a:srgbClr val="FFFFFF"/>
                </a:highlight>
                <a:latin typeface="Aptos"/>
              </a:rPr>
              <a:t>Movements grounded in attempts to whitewash history and deny the rights of the LGBTQ+ community have turned hate into campaign platforms.</a:t>
            </a:r>
            <a:r>
              <a:rPr lang="en-US" sz="2200">
                <a:highlight>
                  <a:srgbClr val="FFFFFF"/>
                </a:highlight>
                <a:latin typeface="Aptos"/>
              </a:rPr>
              <a:t>”</a:t>
            </a:r>
            <a:endParaRPr lang="en-US" sz="2200" b="0" i="0">
              <a:effectLst/>
              <a:highlight>
                <a:srgbClr val="FFFFFF"/>
              </a:highlight>
              <a:latin typeface="Aptos"/>
            </a:endParaRPr>
          </a:p>
          <a:p>
            <a:pPr lvl="1"/>
            <a:endParaRPr lang="en-US" sz="2200"/>
          </a:p>
        </p:txBody>
      </p:sp>
      <p:pic>
        <p:nvPicPr>
          <p:cNvPr id="5" name="Picture 4" descr="Colourful carved figures of humans">
            <a:extLst>
              <a:ext uri="{FF2B5EF4-FFF2-40B4-BE49-F238E27FC236}">
                <a16:creationId xmlns:a16="http://schemas.microsoft.com/office/drawing/2014/main" id="{2676B9D5-12FD-8AC1-8190-8FD1014E20F1}"/>
              </a:ext>
            </a:extLst>
          </p:cNvPr>
          <p:cNvPicPr>
            <a:picLocks noChangeAspect="1"/>
          </p:cNvPicPr>
          <p:nvPr/>
        </p:nvPicPr>
        <p:blipFill rotWithShape="1">
          <a:blip r:embed="rId2"/>
          <a:srcRect l="15972" r="15483" b="2"/>
          <a:stretch/>
        </p:blipFill>
        <p:spPr>
          <a:xfrm>
            <a:off x="7675658" y="2093976"/>
            <a:ext cx="3941064" cy="4096512"/>
          </a:xfrm>
          <a:prstGeom prst="rect">
            <a:avLst/>
          </a:prstGeom>
        </p:spPr>
      </p:pic>
    </p:spTree>
    <p:extLst>
      <p:ext uri="{BB962C8B-B14F-4D97-AF65-F5344CB8AC3E}">
        <p14:creationId xmlns:p14="http://schemas.microsoft.com/office/powerpoint/2010/main" val="117967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D297E1-18F7-AB7D-4596-BD8B001D5C84}"/>
              </a:ext>
            </a:extLst>
          </p:cNvPr>
          <p:cNvSpPr>
            <a:spLocks noGrp="1"/>
          </p:cNvSpPr>
          <p:nvPr>
            <p:ph type="title"/>
          </p:nvPr>
        </p:nvSpPr>
        <p:spPr>
          <a:xfrm>
            <a:off x="1171927" y="548640"/>
            <a:ext cx="3600860" cy="5431536"/>
          </a:xfrm>
        </p:spPr>
        <p:txBody>
          <a:bodyPr>
            <a:normAutofit/>
          </a:bodyPr>
          <a:lstStyle/>
          <a:p>
            <a:r>
              <a:rPr lang="en-US" sz="5400"/>
              <a:t>Data Collection</a:t>
            </a:r>
          </a:p>
        </p:txBody>
      </p:sp>
      <p:sp>
        <p:nvSpPr>
          <p:cNvPr id="1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6E9069-0EFB-ACAD-15EC-5916A5BCFE69}"/>
              </a:ext>
            </a:extLst>
          </p:cNvPr>
          <p:cNvSpPr>
            <a:spLocks noGrp="1"/>
          </p:cNvSpPr>
          <p:nvPr>
            <p:ph idx="1"/>
          </p:nvPr>
        </p:nvSpPr>
        <p:spPr>
          <a:xfrm>
            <a:off x="5744644" y="552091"/>
            <a:ext cx="6224335" cy="5431536"/>
          </a:xfrm>
        </p:spPr>
        <p:txBody>
          <a:bodyPr vert="horz" lIns="91440" tIns="45720" rIns="91440" bIns="45720" rtlCol="0" anchor="ctr">
            <a:normAutofit/>
          </a:bodyPr>
          <a:lstStyle/>
          <a:p>
            <a:r>
              <a:rPr lang="en-US" dirty="0"/>
              <a:t>FBI Hate Crime Data</a:t>
            </a:r>
          </a:p>
          <a:p>
            <a:r>
              <a:rPr lang="en-US" dirty="0"/>
              <a:t>Church Data </a:t>
            </a:r>
          </a:p>
          <a:p>
            <a:r>
              <a:rPr lang="en-US" dirty="0"/>
              <a:t>Church Affiliation Data</a:t>
            </a:r>
          </a:p>
          <a:p>
            <a:r>
              <a:rPr lang="en-US" dirty="0"/>
              <a:t>State Population Data</a:t>
            </a:r>
          </a:p>
          <a:p>
            <a:endParaRPr lang="en-US" dirty="0"/>
          </a:p>
        </p:txBody>
      </p:sp>
    </p:spTree>
    <p:extLst>
      <p:ext uri="{BB962C8B-B14F-4D97-AF65-F5344CB8AC3E}">
        <p14:creationId xmlns:p14="http://schemas.microsoft.com/office/powerpoint/2010/main" val="3711989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89B63-2615-D5C5-212D-CB6DBB7D9A51}"/>
              </a:ext>
            </a:extLst>
          </p:cNvPr>
          <p:cNvSpPr>
            <a:spLocks noGrp="1"/>
          </p:cNvSpPr>
          <p:nvPr>
            <p:ph type="title"/>
          </p:nvPr>
        </p:nvSpPr>
        <p:spPr/>
        <p:txBody>
          <a:bodyPr/>
          <a:lstStyle/>
          <a:p>
            <a:r>
              <a:rPr lang="en-US"/>
              <a:t>FBI Hate Crime Data</a:t>
            </a:r>
          </a:p>
        </p:txBody>
      </p:sp>
      <p:sp>
        <p:nvSpPr>
          <p:cNvPr id="3" name="Content Placeholder 2">
            <a:extLst>
              <a:ext uri="{FF2B5EF4-FFF2-40B4-BE49-F238E27FC236}">
                <a16:creationId xmlns:a16="http://schemas.microsoft.com/office/drawing/2014/main" id="{D5A9E724-7C18-DA60-74FF-46BADECD36A3}"/>
              </a:ext>
            </a:extLst>
          </p:cNvPr>
          <p:cNvSpPr>
            <a:spLocks noGrp="1"/>
          </p:cNvSpPr>
          <p:nvPr>
            <p:ph sz="half" idx="1"/>
          </p:nvPr>
        </p:nvSpPr>
        <p:spPr>
          <a:xfrm>
            <a:off x="824879" y="1708682"/>
            <a:ext cx="5132832" cy="3753930"/>
          </a:xfrm>
        </p:spPr>
        <p:txBody>
          <a:bodyPr vert="horz" lIns="91440" tIns="45720" rIns="91440" bIns="45720" rtlCol="0" anchor="t">
            <a:noAutofit/>
          </a:bodyPr>
          <a:lstStyle/>
          <a:p>
            <a:pPr marL="285750"/>
            <a:r>
              <a:rPr lang="en-US" sz="1600"/>
              <a:t>Dataset collected from the FBI tracking every minority biased hate crime in the United States from 1991-2022.</a:t>
            </a:r>
          </a:p>
          <a:p>
            <a:r>
              <a:rPr lang="en-US" sz="1600"/>
              <a:t>Dataset was filtered to only include Anti-LGBT crimes from 2014-2022 after visualizing the drastic rise in anti-LGBT crime during this period.</a:t>
            </a:r>
          </a:p>
          <a:p>
            <a:r>
              <a:rPr lang="en-US" sz="1600"/>
              <a:t>Parameters: </a:t>
            </a:r>
          </a:p>
          <a:p>
            <a:pPr lvl="1">
              <a:buFont typeface="Courier New" panose="020B0604020202020204" pitchFamily="34" charset="0"/>
              <a:buChar char="o"/>
            </a:pPr>
            <a:r>
              <a:rPr lang="en-US" sz="1400"/>
              <a:t>Year</a:t>
            </a:r>
          </a:p>
          <a:p>
            <a:pPr lvl="1">
              <a:buFont typeface="Courier New" panose="020B0604020202020204" pitchFamily="34" charset="0"/>
              <a:buChar char="o"/>
            </a:pPr>
            <a:r>
              <a:rPr lang="en-US" sz="1400"/>
              <a:t>Bias description</a:t>
            </a:r>
          </a:p>
          <a:p>
            <a:pPr lvl="1">
              <a:spcBef>
                <a:spcPts val="1000"/>
              </a:spcBef>
              <a:buFont typeface="Arial" panose="020B0604020202020204" pitchFamily="34" charset="0"/>
              <a:buChar char="o"/>
            </a:pPr>
            <a:r>
              <a:rPr lang="en-US" sz="1400"/>
              <a:t>Population Description</a:t>
            </a:r>
          </a:p>
          <a:p>
            <a:pPr lvl="1">
              <a:buFont typeface="Courier New" panose="020B0604020202020204" pitchFamily="34" charset="0"/>
              <a:buChar char="o"/>
            </a:pPr>
            <a:r>
              <a:rPr lang="en-US" sz="1400"/>
              <a:t>State</a:t>
            </a:r>
          </a:p>
          <a:p>
            <a:pPr lvl="1">
              <a:buFont typeface="Courier New" panose="020B0604020202020204" pitchFamily="34" charset="0"/>
              <a:buChar char="o"/>
            </a:pPr>
            <a:r>
              <a:rPr lang="en-US" sz="1400"/>
              <a:t>Incident Date</a:t>
            </a:r>
          </a:p>
          <a:p>
            <a:pPr lvl="1">
              <a:buFont typeface="Courier New" panose="020B0604020202020204" pitchFamily="34" charset="0"/>
              <a:buChar char="o"/>
            </a:pPr>
            <a:r>
              <a:rPr lang="en-US" sz="1400"/>
              <a:t>Offender Race</a:t>
            </a:r>
          </a:p>
          <a:p>
            <a:pPr lvl="1">
              <a:buFont typeface="Courier New" panose="020B0604020202020204" pitchFamily="34" charset="0"/>
              <a:buChar char="o"/>
            </a:pPr>
            <a:r>
              <a:rPr lang="en-US" sz="1400"/>
              <a:t>Offense Name/Type</a:t>
            </a:r>
          </a:p>
          <a:p>
            <a:pPr lvl="1">
              <a:buFont typeface="Courier New" panose="020B0604020202020204" pitchFamily="34" charset="0"/>
              <a:buChar char="o"/>
            </a:pPr>
            <a:endParaRPr lang="en-US"/>
          </a:p>
        </p:txBody>
      </p:sp>
      <p:sp>
        <p:nvSpPr>
          <p:cNvPr id="4" name="Content Placeholder 3">
            <a:extLst>
              <a:ext uri="{FF2B5EF4-FFF2-40B4-BE49-F238E27FC236}">
                <a16:creationId xmlns:a16="http://schemas.microsoft.com/office/drawing/2014/main" id="{C380848A-5307-0089-5591-D8F69934CACB}"/>
              </a:ext>
            </a:extLst>
          </p:cNvPr>
          <p:cNvSpPr>
            <a:spLocks noGrp="1"/>
          </p:cNvSpPr>
          <p:nvPr>
            <p:ph sz="half" idx="2"/>
          </p:nvPr>
        </p:nvSpPr>
        <p:spPr>
          <a:xfrm>
            <a:off x="6110113" y="81492"/>
            <a:ext cx="5243687" cy="6665559"/>
          </a:xfrm>
        </p:spPr>
        <p:txBody>
          <a:bodyPr vert="horz" lIns="91440" tIns="45720" rIns="91440" bIns="45720" rtlCol="0" anchor="t">
            <a:noAutofit/>
          </a:bodyPr>
          <a:lstStyle/>
          <a:p>
            <a:r>
              <a:rPr lang="en-US" sz="1100"/>
              <a:t>Biases </a:t>
            </a:r>
            <a:endParaRPr lang="en-US" sz="1100">
              <a:ea typeface="+mn-lt"/>
              <a:cs typeface="+mn-lt"/>
            </a:endParaRPr>
          </a:p>
          <a:p>
            <a:pPr lvl="1">
              <a:buFont typeface="Courier New" panose="020B0604020202020204" pitchFamily="34" charset="0"/>
              <a:buChar char="o"/>
            </a:pPr>
            <a:r>
              <a:rPr lang="en-US" sz="1100">
                <a:ea typeface="+mn-lt"/>
                <a:cs typeface="+mn-lt"/>
              </a:rPr>
              <a:t> Anti-Black or African American</a:t>
            </a:r>
            <a:endParaRPr lang="en-US" sz="1100"/>
          </a:p>
          <a:p>
            <a:pPr lvl="1">
              <a:buFont typeface="Courier New" panose="020B0604020202020204" pitchFamily="34" charset="0"/>
              <a:buChar char="o"/>
            </a:pPr>
            <a:r>
              <a:rPr lang="en-US" sz="1100">
                <a:ea typeface="+mn-lt"/>
                <a:cs typeface="+mn-lt"/>
              </a:rPr>
              <a:t>Anti-White</a:t>
            </a:r>
            <a:endParaRPr lang="en-US" sz="1100"/>
          </a:p>
          <a:p>
            <a:pPr lvl="1">
              <a:buFont typeface="Courier New" panose="020B0604020202020204" pitchFamily="34" charset="0"/>
              <a:buChar char="o"/>
            </a:pPr>
            <a:r>
              <a:rPr lang="en-US" sz="1100">
                <a:ea typeface="+mn-lt"/>
                <a:cs typeface="+mn-lt"/>
              </a:rPr>
              <a:t> Anti-Arab</a:t>
            </a:r>
            <a:endParaRPr lang="en-US" sz="1100"/>
          </a:p>
          <a:p>
            <a:pPr lvl="1">
              <a:buFont typeface="Courier New" panose="020B0604020202020204" pitchFamily="34" charset="0"/>
              <a:buChar char="o"/>
            </a:pPr>
            <a:r>
              <a:rPr lang="en-US" sz="1100">
                <a:ea typeface="+mn-lt"/>
                <a:cs typeface="+mn-lt"/>
              </a:rPr>
              <a:t>Anti-Protestant</a:t>
            </a:r>
            <a:endParaRPr lang="en-US" sz="1100"/>
          </a:p>
          <a:p>
            <a:pPr lvl="1">
              <a:buFont typeface="Courier New" panose="020B0604020202020204" pitchFamily="34" charset="0"/>
              <a:buChar char="o"/>
            </a:pPr>
            <a:r>
              <a:rPr lang="en-US" sz="1100">
                <a:ea typeface="+mn-lt"/>
                <a:cs typeface="+mn-lt"/>
              </a:rPr>
              <a:t>Anti-Islamic (Muslim)</a:t>
            </a:r>
            <a:endParaRPr lang="en-US" sz="1100"/>
          </a:p>
          <a:p>
            <a:pPr lvl="1">
              <a:buFont typeface="Courier New" panose="020B0604020202020204" pitchFamily="34" charset="0"/>
              <a:buChar char="o"/>
            </a:pPr>
            <a:r>
              <a:rPr lang="en-US" sz="1100" b="1">
                <a:ea typeface="+mn-lt"/>
                <a:cs typeface="+mn-lt"/>
              </a:rPr>
              <a:t>Anti-Gay (Male)</a:t>
            </a:r>
            <a:endParaRPr lang="en-US" sz="1100" b="1"/>
          </a:p>
          <a:p>
            <a:pPr lvl="1">
              <a:buFont typeface="Courier New" panose="020B0604020202020204" pitchFamily="34" charset="0"/>
              <a:buChar char="o"/>
            </a:pPr>
            <a:r>
              <a:rPr lang="en-US" sz="1100">
                <a:ea typeface="+mn-lt"/>
                <a:cs typeface="+mn-lt"/>
              </a:rPr>
              <a:t>Anti-Asian</a:t>
            </a:r>
            <a:endParaRPr lang="en-US" sz="1100"/>
          </a:p>
          <a:p>
            <a:pPr lvl="1">
              <a:buFont typeface="Courier New" panose="020B0604020202020204" pitchFamily="34" charset="0"/>
              <a:buChar char="o"/>
            </a:pPr>
            <a:r>
              <a:rPr lang="en-US" sz="1100">
                <a:ea typeface="+mn-lt"/>
                <a:cs typeface="+mn-lt"/>
              </a:rPr>
              <a:t>Anti-Catholic</a:t>
            </a:r>
            <a:endParaRPr lang="en-US" sz="1100"/>
          </a:p>
          <a:p>
            <a:pPr lvl="1">
              <a:buFont typeface="Courier New" panose="020B0604020202020204" pitchFamily="34" charset="0"/>
              <a:buChar char="o"/>
            </a:pPr>
            <a:r>
              <a:rPr lang="en-US" sz="1100">
                <a:ea typeface="+mn-lt"/>
                <a:cs typeface="+mn-lt"/>
              </a:rPr>
              <a:t>Anti-Multiple Religions, Group</a:t>
            </a:r>
            <a:endParaRPr lang="en-US" sz="1100"/>
          </a:p>
          <a:p>
            <a:pPr lvl="1">
              <a:buFont typeface="Courier New" panose="020B0604020202020204" pitchFamily="34" charset="0"/>
              <a:buChar char="o"/>
            </a:pPr>
            <a:r>
              <a:rPr lang="en-US" sz="1100">
                <a:ea typeface="+mn-lt"/>
                <a:cs typeface="+mn-lt"/>
              </a:rPr>
              <a:t>Anti-Hispanic or Latino</a:t>
            </a:r>
            <a:endParaRPr lang="en-US" sz="1100"/>
          </a:p>
          <a:p>
            <a:pPr lvl="1">
              <a:buFont typeface="Courier New" panose="020B0604020202020204" pitchFamily="34" charset="0"/>
              <a:buChar char="o"/>
            </a:pPr>
            <a:r>
              <a:rPr lang="en-US" sz="1100" b="1">
                <a:ea typeface="+mn-lt"/>
                <a:cs typeface="+mn-lt"/>
              </a:rPr>
              <a:t>Anti-Lesbian (Female)</a:t>
            </a:r>
            <a:endParaRPr lang="en-US" sz="1100" b="1"/>
          </a:p>
          <a:p>
            <a:pPr lvl="1">
              <a:buFont typeface="Courier New" panose="020B0604020202020204" pitchFamily="34" charset="0"/>
              <a:buChar char="o"/>
            </a:pPr>
            <a:r>
              <a:rPr lang="en-US" sz="1100">
                <a:ea typeface="+mn-lt"/>
                <a:cs typeface="+mn-lt"/>
              </a:rPr>
              <a:t>Anti-Other Race/Ethnicity/Ancestry</a:t>
            </a:r>
            <a:endParaRPr lang="en-US" sz="1100"/>
          </a:p>
          <a:p>
            <a:pPr lvl="1">
              <a:buFont typeface="Courier New" panose="020B0604020202020204" pitchFamily="34" charset="0"/>
              <a:buChar char="o"/>
            </a:pPr>
            <a:r>
              <a:rPr lang="en-US" sz="1100">
                <a:ea typeface="+mn-lt"/>
                <a:cs typeface="+mn-lt"/>
              </a:rPr>
              <a:t>Anti-Jewish</a:t>
            </a:r>
            <a:endParaRPr lang="en-US" sz="1100"/>
          </a:p>
          <a:p>
            <a:pPr lvl="1">
              <a:buFont typeface="Courier New" panose="020B0604020202020204" pitchFamily="34" charset="0"/>
              <a:buChar char="o"/>
            </a:pPr>
            <a:r>
              <a:rPr lang="en-US" sz="1100">
                <a:ea typeface="+mn-lt"/>
                <a:cs typeface="+mn-lt"/>
              </a:rPr>
              <a:t>Anti-American Indian or Alaska Native</a:t>
            </a:r>
            <a:endParaRPr lang="en-US" sz="1100"/>
          </a:p>
          <a:p>
            <a:pPr lvl="1">
              <a:buFont typeface="Courier New" panose="020B0604020202020204" pitchFamily="34" charset="0"/>
              <a:buChar char="o"/>
            </a:pPr>
            <a:r>
              <a:rPr lang="en-US" sz="1100" b="1">
                <a:ea typeface="+mn-lt"/>
                <a:cs typeface="+mn-lt"/>
              </a:rPr>
              <a:t>Anti-Lesbian, Gay, Bisexual, or Transgender (Mixed Group)</a:t>
            </a:r>
            <a:endParaRPr lang="en-US" sz="1100" b="1"/>
          </a:p>
          <a:p>
            <a:pPr lvl="1">
              <a:buFont typeface="Courier New" panose="020B0604020202020204" pitchFamily="34" charset="0"/>
              <a:buChar char="o"/>
            </a:pPr>
            <a:r>
              <a:rPr lang="en-US" sz="1100">
                <a:ea typeface="+mn-lt"/>
                <a:cs typeface="+mn-lt"/>
              </a:rPr>
              <a:t>Anti-Heterosexual</a:t>
            </a:r>
            <a:endParaRPr lang="en-US" sz="1100"/>
          </a:p>
          <a:p>
            <a:pPr lvl="1">
              <a:buFont typeface="Courier New" panose="020B0604020202020204" pitchFamily="34" charset="0"/>
              <a:buChar char="o"/>
            </a:pPr>
            <a:r>
              <a:rPr lang="en-US" sz="1100">
                <a:ea typeface="+mn-lt"/>
                <a:cs typeface="+mn-lt"/>
              </a:rPr>
              <a:t>Anti-Atheism/Agnosticism</a:t>
            </a:r>
            <a:endParaRPr lang="en-US" sz="1100"/>
          </a:p>
          <a:p>
            <a:pPr lvl="1">
              <a:buFont typeface="Courier New" panose="020B0604020202020204" pitchFamily="34" charset="0"/>
              <a:buChar char="o"/>
            </a:pPr>
            <a:r>
              <a:rPr lang="en-US" sz="1100" b="1">
                <a:ea typeface="+mn-lt"/>
                <a:cs typeface="+mn-lt"/>
              </a:rPr>
              <a:t>Anti-Bisexual</a:t>
            </a:r>
            <a:endParaRPr lang="en-US" sz="1100" b="1"/>
          </a:p>
          <a:p>
            <a:pPr lvl="1">
              <a:buFont typeface="Courier New" panose="020B0604020202020204" pitchFamily="34" charset="0"/>
              <a:buChar char="o"/>
            </a:pPr>
            <a:r>
              <a:rPr lang="en-US" sz="1100">
                <a:ea typeface="+mn-lt"/>
                <a:cs typeface="+mn-lt"/>
              </a:rPr>
              <a:t>Anti-Physical Disability</a:t>
            </a:r>
            <a:endParaRPr lang="en-US" sz="1100"/>
          </a:p>
          <a:p>
            <a:pPr lvl="1">
              <a:buFont typeface="Courier New" panose="020B0604020202020204" pitchFamily="34" charset="0"/>
              <a:buChar char="o"/>
            </a:pPr>
            <a:r>
              <a:rPr lang="en-US" sz="1100">
                <a:ea typeface="+mn-lt"/>
                <a:cs typeface="+mn-lt"/>
              </a:rPr>
              <a:t>Anti-Mental Disability</a:t>
            </a:r>
            <a:endParaRPr lang="en-US" sz="1100"/>
          </a:p>
          <a:p>
            <a:pPr lvl="1">
              <a:buFont typeface="Courier New" panose="020B0604020202020204" pitchFamily="34" charset="0"/>
              <a:buChar char="o"/>
            </a:pPr>
            <a:r>
              <a:rPr lang="en-US" sz="1100">
                <a:ea typeface="+mn-lt"/>
                <a:cs typeface="+mn-lt"/>
              </a:rPr>
              <a:t>Anti-Jehovah's Witness</a:t>
            </a:r>
            <a:endParaRPr lang="en-US" sz="1100"/>
          </a:p>
          <a:p>
            <a:pPr lvl="1">
              <a:buFont typeface="Courier New" panose="020B0604020202020204" pitchFamily="34" charset="0"/>
              <a:buChar char="o"/>
            </a:pPr>
            <a:r>
              <a:rPr lang="en-US" sz="1100">
                <a:ea typeface="+mn-lt"/>
                <a:cs typeface="+mn-lt"/>
              </a:rPr>
              <a:t>Anti-Church of Jesus Christ</a:t>
            </a:r>
            <a:endParaRPr lang="en-US" sz="1100"/>
          </a:p>
          <a:p>
            <a:pPr lvl="1">
              <a:buFont typeface="Courier New" panose="020B0604020202020204" pitchFamily="34" charset="0"/>
              <a:buChar char="o"/>
            </a:pPr>
            <a:r>
              <a:rPr lang="en-US" sz="1100">
                <a:ea typeface="+mn-lt"/>
                <a:cs typeface="+mn-lt"/>
              </a:rPr>
              <a:t>Anti-Buddhist</a:t>
            </a:r>
            <a:endParaRPr lang="en-US" sz="1100"/>
          </a:p>
          <a:p>
            <a:pPr lvl="1">
              <a:buFont typeface="Courier New" panose="020B0604020202020204" pitchFamily="34" charset="0"/>
              <a:buChar char="o"/>
            </a:pPr>
            <a:r>
              <a:rPr lang="en-US" sz="1100">
                <a:ea typeface="+mn-lt"/>
                <a:cs typeface="+mn-lt"/>
              </a:rPr>
              <a:t>Anti-Sikh</a:t>
            </a:r>
            <a:endParaRPr lang="en-US" sz="1100"/>
          </a:p>
          <a:p>
            <a:pPr lvl="1">
              <a:buFont typeface="Courier New" panose="020B0604020202020204" pitchFamily="34" charset="0"/>
              <a:buChar char="o"/>
            </a:pPr>
            <a:r>
              <a:rPr lang="en-US" sz="1100">
                <a:ea typeface="+mn-lt"/>
                <a:cs typeface="+mn-lt"/>
              </a:rPr>
              <a:t>Anti-Other Christian</a:t>
            </a:r>
            <a:endParaRPr lang="en-US" sz="1100"/>
          </a:p>
          <a:p>
            <a:pPr lvl="1">
              <a:buFont typeface="Courier New" panose="020B0604020202020204" pitchFamily="34" charset="0"/>
              <a:buChar char="o"/>
            </a:pPr>
            <a:r>
              <a:rPr lang="en-US" sz="1100">
                <a:ea typeface="+mn-lt"/>
                <a:cs typeface="+mn-lt"/>
              </a:rPr>
              <a:t>Anti-Hindu</a:t>
            </a:r>
            <a:endParaRPr lang="en-US" sz="1100"/>
          </a:p>
          <a:p>
            <a:pPr lvl="1">
              <a:buFont typeface="Courier New" panose="020B0604020202020204" pitchFamily="34" charset="0"/>
              <a:buChar char="o"/>
            </a:pPr>
            <a:r>
              <a:rPr lang="en-US" sz="1100">
                <a:ea typeface="+mn-lt"/>
                <a:cs typeface="+mn-lt"/>
              </a:rPr>
              <a:t>Anti-Eastern Orthodox (Russian, Greek, Other)</a:t>
            </a:r>
            <a:endParaRPr lang="en-US" sz="1100"/>
          </a:p>
          <a:p>
            <a:pPr lvl="1">
              <a:buFont typeface="Courier New" panose="020B0604020202020204" pitchFamily="34" charset="0"/>
              <a:buChar char="o"/>
            </a:pPr>
            <a:r>
              <a:rPr lang="en-US" sz="1100" b="1">
                <a:ea typeface="+mn-lt"/>
                <a:cs typeface="+mn-lt"/>
              </a:rPr>
              <a:t>Anti-Transgender</a:t>
            </a:r>
            <a:endParaRPr lang="en-US" sz="1100" b="1"/>
          </a:p>
          <a:p>
            <a:pPr lvl="1">
              <a:buFont typeface="Courier New" panose="020B0604020202020204" pitchFamily="34" charset="0"/>
              <a:buChar char="o"/>
            </a:pPr>
            <a:r>
              <a:rPr lang="en-US" sz="1100">
                <a:ea typeface="+mn-lt"/>
                <a:cs typeface="+mn-lt"/>
              </a:rPr>
              <a:t>Anti-Gender </a:t>
            </a:r>
            <a:r>
              <a:rPr lang="en-US" sz="1100" b="1">
                <a:ea typeface="+mn-lt"/>
                <a:cs typeface="+mn-lt"/>
              </a:rPr>
              <a:t>Non</a:t>
            </a:r>
            <a:r>
              <a:rPr lang="en-US" sz="1100">
                <a:ea typeface="+mn-lt"/>
                <a:cs typeface="+mn-lt"/>
              </a:rPr>
              <a:t>-Conforming</a:t>
            </a:r>
            <a:endParaRPr lang="en-US" sz="1100"/>
          </a:p>
          <a:p>
            <a:pPr lvl="1">
              <a:buFont typeface="Courier New" panose="020B0604020202020204" pitchFamily="34" charset="0"/>
              <a:buChar char="o"/>
            </a:pPr>
            <a:r>
              <a:rPr lang="en-US" sz="1100">
                <a:ea typeface="+mn-lt"/>
                <a:cs typeface="+mn-lt"/>
              </a:rPr>
              <a:t>Anti-Male</a:t>
            </a:r>
            <a:endParaRPr lang="en-US" sz="1100"/>
          </a:p>
        </p:txBody>
      </p:sp>
    </p:spTree>
    <p:extLst>
      <p:ext uri="{BB962C8B-B14F-4D97-AF65-F5344CB8AC3E}">
        <p14:creationId xmlns:p14="http://schemas.microsoft.com/office/powerpoint/2010/main" val="3145974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95BEA-EEF2-5951-820B-AA14B6F9DE0D}"/>
              </a:ext>
            </a:extLst>
          </p:cNvPr>
          <p:cNvSpPr>
            <a:spLocks noGrp="1"/>
          </p:cNvSpPr>
          <p:nvPr>
            <p:ph type="title"/>
          </p:nvPr>
        </p:nvSpPr>
        <p:spPr/>
        <p:txBody>
          <a:bodyPr/>
          <a:lstStyle/>
          <a:p>
            <a:r>
              <a:rPr lang="en-US"/>
              <a:t>All Places of Worship GIS Data</a:t>
            </a:r>
          </a:p>
        </p:txBody>
      </p:sp>
      <p:sp>
        <p:nvSpPr>
          <p:cNvPr id="3" name="Content Placeholder 2">
            <a:extLst>
              <a:ext uri="{FF2B5EF4-FFF2-40B4-BE49-F238E27FC236}">
                <a16:creationId xmlns:a16="http://schemas.microsoft.com/office/drawing/2014/main" id="{22F88C87-644D-2A97-BB35-8CA27EEDA27F}"/>
              </a:ext>
            </a:extLst>
          </p:cNvPr>
          <p:cNvSpPr>
            <a:spLocks noGrp="1"/>
          </p:cNvSpPr>
          <p:nvPr>
            <p:ph sz="half" idx="1"/>
          </p:nvPr>
        </p:nvSpPr>
        <p:spPr/>
        <p:txBody>
          <a:bodyPr vert="horz" lIns="91440" tIns="45720" rIns="91440" bIns="45720" rtlCol="0" anchor="t">
            <a:normAutofit/>
          </a:bodyPr>
          <a:lstStyle/>
          <a:p>
            <a:r>
              <a:rPr lang="en-US"/>
              <a:t>Dataset collected from All Places of Worship and provides GIS data on every church in the United States in 2020</a:t>
            </a:r>
          </a:p>
          <a:p>
            <a:pPr lvl="1"/>
            <a:r>
              <a:rPr lang="en-US">
                <a:ea typeface="+mn-lt"/>
                <a:cs typeface="+mn-lt"/>
              </a:rPr>
              <a:t>254,742 sample units</a:t>
            </a:r>
            <a:endParaRPr lang="en-US"/>
          </a:p>
          <a:p>
            <a:r>
              <a:rPr lang="en-US"/>
              <a:t>Data was aggregated on the State level to get a sum of number of churches in each US State</a:t>
            </a:r>
          </a:p>
          <a:p>
            <a:endParaRPr lang="en-US"/>
          </a:p>
          <a:p>
            <a:endParaRPr lang="en-US"/>
          </a:p>
          <a:p>
            <a:endParaRPr lang="en-US"/>
          </a:p>
        </p:txBody>
      </p:sp>
      <p:sp>
        <p:nvSpPr>
          <p:cNvPr id="4" name="Content Placeholder 3">
            <a:extLst>
              <a:ext uri="{FF2B5EF4-FFF2-40B4-BE49-F238E27FC236}">
                <a16:creationId xmlns:a16="http://schemas.microsoft.com/office/drawing/2014/main" id="{772CD1DC-7589-D759-5358-23410BEE7AD7}"/>
              </a:ext>
            </a:extLst>
          </p:cNvPr>
          <p:cNvSpPr>
            <a:spLocks noGrp="1"/>
          </p:cNvSpPr>
          <p:nvPr>
            <p:ph sz="half" idx="2"/>
          </p:nvPr>
        </p:nvSpPr>
        <p:spPr>
          <a:xfrm>
            <a:off x="6138334" y="1825625"/>
            <a:ext cx="5215466" cy="1218672"/>
          </a:xfrm>
        </p:spPr>
        <p:txBody>
          <a:bodyPr vert="horz" lIns="91440" tIns="45720" rIns="91440" bIns="45720" rtlCol="0" anchor="t">
            <a:normAutofit/>
          </a:bodyPr>
          <a:lstStyle/>
          <a:p>
            <a:r>
              <a:rPr lang="en-US" sz="2600">
                <a:latin typeface="Arial"/>
                <a:cs typeface="Arial"/>
              </a:rPr>
              <a:t>Parameters:</a:t>
            </a:r>
          </a:p>
          <a:p>
            <a:pPr lvl="1"/>
            <a:r>
              <a:rPr lang="en-US" sz="2200">
                <a:latin typeface="Arial"/>
                <a:cs typeface="Arial"/>
              </a:rPr>
              <a:t>State</a:t>
            </a:r>
          </a:p>
          <a:p>
            <a:pPr lvl="1"/>
            <a:r>
              <a:rPr lang="en-US" sz="2200">
                <a:latin typeface="Arial"/>
                <a:cs typeface="Arial"/>
              </a:rPr>
              <a:t>Number of Churches</a:t>
            </a:r>
            <a:endParaRPr lang="en-US"/>
          </a:p>
        </p:txBody>
      </p:sp>
    </p:spTree>
    <p:extLst>
      <p:ext uri="{BB962C8B-B14F-4D97-AF65-F5344CB8AC3E}">
        <p14:creationId xmlns:p14="http://schemas.microsoft.com/office/powerpoint/2010/main" val="4080639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BEB1C-A525-77C0-CD86-1A7CB231A2B0}"/>
              </a:ext>
            </a:extLst>
          </p:cNvPr>
          <p:cNvSpPr>
            <a:spLocks noGrp="1"/>
          </p:cNvSpPr>
          <p:nvPr>
            <p:ph type="title"/>
          </p:nvPr>
        </p:nvSpPr>
        <p:spPr/>
        <p:txBody>
          <a:bodyPr/>
          <a:lstStyle/>
          <a:p>
            <a:r>
              <a:rPr lang="en-US"/>
              <a:t>Church Affiliation Data</a:t>
            </a:r>
          </a:p>
        </p:txBody>
      </p:sp>
      <p:sp>
        <p:nvSpPr>
          <p:cNvPr id="3" name="Content Placeholder 2">
            <a:extLst>
              <a:ext uri="{FF2B5EF4-FFF2-40B4-BE49-F238E27FC236}">
                <a16:creationId xmlns:a16="http://schemas.microsoft.com/office/drawing/2014/main" id="{4A70DE1B-4BC3-B4DF-2850-7B58CFB0E91E}"/>
              </a:ext>
            </a:extLst>
          </p:cNvPr>
          <p:cNvSpPr>
            <a:spLocks noGrp="1"/>
          </p:cNvSpPr>
          <p:nvPr>
            <p:ph sz="half" idx="1"/>
          </p:nvPr>
        </p:nvSpPr>
        <p:spPr/>
        <p:txBody>
          <a:bodyPr vert="horz" lIns="91440" tIns="45720" rIns="91440" bIns="45720" rtlCol="0" anchor="t">
            <a:normAutofit lnSpcReduction="10000"/>
          </a:bodyPr>
          <a:lstStyle/>
          <a:p>
            <a:pPr marL="285750" indent="-285750"/>
            <a:r>
              <a:rPr lang="en-US" sz="1400">
                <a:latin typeface="Verdana"/>
                <a:ea typeface="Verdana"/>
              </a:rPr>
              <a:t>Dataset scraped from Pew Research from a survey of 35,000 Americans in 2014 around the country finding the distribution of religious affiliations in the US.</a:t>
            </a:r>
            <a:endParaRPr lang="en-US"/>
          </a:p>
          <a:p>
            <a:pPr marL="285750" indent="-285750"/>
            <a:r>
              <a:rPr lang="en-US" sz="1400" u="sng">
                <a:latin typeface="Verdana"/>
                <a:ea typeface="Verdana"/>
              </a:rPr>
              <a:t>Observations</a:t>
            </a:r>
            <a:r>
              <a:rPr lang="en-US" sz="1400">
                <a:latin typeface="Verdana"/>
                <a:ea typeface="Verdana"/>
              </a:rPr>
              <a:t>: 50 US States (rows)</a:t>
            </a:r>
            <a:endParaRPr lang="en-US"/>
          </a:p>
        </p:txBody>
      </p:sp>
      <p:sp>
        <p:nvSpPr>
          <p:cNvPr id="4" name="Content Placeholder 3">
            <a:extLst>
              <a:ext uri="{FF2B5EF4-FFF2-40B4-BE49-F238E27FC236}">
                <a16:creationId xmlns:a16="http://schemas.microsoft.com/office/drawing/2014/main" id="{F5CFB063-C284-B224-7A27-D20256D53BE8}"/>
              </a:ext>
            </a:extLst>
          </p:cNvPr>
          <p:cNvSpPr>
            <a:spLocks noGrp="1"/>
          </p:cNvSpPr>
          <p:nvPr>
            <p:ph sz="half" idx="2"/>
          </p:nvPr>
        </p:nvSpPr>
        <p:spPr/>
        <p:txBody>
          <a:bodyPr vert="horz" lIns="91440" tIns="45720" rIns="91440" bIns="45720" rtlCol="0" anchor="t">
            <a:normAutofit lnSpcReduction="10000"/>
          </a:bodyPr>
          <a:lstStyle/>
          <a:p>
            <a:r>
              <a:rPr lang="en-US" sz="1400">
                <a:latin typeface="Verdana"/>
                <a:ea typeface="Verdana"/>
              </a:rPr>
              <a:t>Parameters – Percentages of each state identifying as:</a:t>
            </a:r>
          </a:p>
          <a:p>
            <a:pPr lvl="2"/>
            <a:r>
              <a:rPr lang="en-US" sz="1200">
                <a:latin typeface="Verdana"/>
                <a:ea typeface="Verdana"/>
              </a:rPr>
              <a:t>Buddhist </a:t>
            </a:r>
          </a:p>
          <a:p>
            <a:pPr lvl="2"/>
            <a:r>
              <a:rPr lang="en-US" sz="1200">
                <a:latin typeface="Verdana"/>
                <a:ea typeface="Verdana"/>
              </a:rPr>
              <a:t>Catholic</a:t>
            </a:r>
          </a:p>
          <a:p>
            <a:pPr lvl="2"/>
            <a:r>
              <a:rPr lang="en-US" sz="1200">
                <a:latin typeface="Verdana"/>
                <a:ea typeface="Verdana"/>
              </a:rPr>
              <a:t>Evangelical </a:t>
            </a:r>
          </a:p>
          <a:p>
            <a:pPr lvl="2"/>
            <a:r>
              <a:rPr lang="en-US" sz="1200">
                <a:latin typeface="Verdana"/>
                <a:ea typeface="Verdana"/>
              </a:rPr>
              <a:t>Hindu</a:t>
            </a:r>
          </a:p>
          <a:p>
            <a:pPr lvl="2"/>
            <a:r>
              <a:rPr lang="en-US" sz="1200">
                <a:latin typeface="Verdana"/>
                <a:ea typeface="Verdana"/>
              </a:rPr>
              <a:t>Historically Black Protestant</a:t>
            </a:r>
          </a:p>
          <a:p>
            <a:pPr lvl="2"/>
            <a:r>
              <a:rPr lang="en-US" sz="1200">
                <a:latin typeface="Verdana"/>
                <a:ea typeface="Verdana"/>
              </a:rPr>
              <a:t>Jehovah's Witness</a:t>
            </a:r>
          </a:p>
          <a:p>
            <a:pPr lvl="2"/>
            <a:r>
              <a:rPr lang="en-US" sz="1200">
                <a:latin typeface="Verdana"/>
                <a:ea typeface="Verdana"/>
              </a:rPr>
              <a:t>Jewish</a:t>
            </a:r>
          </a:p>
          <a:p>
            <a:pPr lvl="2"/>
            <a:r>
              <a:rPr lang="en-US" sz="1200">
                <a:latin typeface="Verdana"/>
                <a:ea typeface="Verdana"/>
              </a:rPr>
              <a:t>Mainline Protestant</a:t>
            </a:r>
          </a:p>
          <a:p>
            <a:pPr lvl="2"/>
            <a:r>
              <a:rPr lang="en-US" sz="1200">
                <a:latin typeface="Verdana"/>
                <a:ea typeface="Verdana"/>
              </a:rPr>
              <a:t>Mormon</a:t>
            </a:r>
          </a:p>
          <a:p>
            <a:pPr lvl="2"/>
            <a:r>
              <a:rPr lang="en-US" sz="1200">
                <a:latin typeface="Verdana"/>
                <a:ea typeface="Verdana"/>
              </a:rPr>
              <a:t>Muslin</a:t>
            </a:r>
          </a:p>
          <a:p>
            <a:pPr lvl="2"/>
            <a:r>
              <a:rPr lang="en-US" sz="1200">
                <a:latin typeface="Verdana"/>
                <a:ea typeface="Verdana"/>
              </a:rPr>
              <a:t>Orthodox Christian</a:t>
            </a:r>
          </a:p>
          <a:p>
            <a:pPr lvl="2"/>
            <a:r>
              <a:rPr lang="en-US" sz="1200">
                <a:latin typeface="Verdana"/>
                <a:ea typeface="Verdana"/>
              </a:rPr>
              <a:t>Other Christian</a:t>
            </a:r>
          </a:p>
          <a:p>
            <a:pPr lvl="2"/>
            <a:r>
              <a:rPr lang="en-US" sz="1200">
                <a:latin typeface="Verdana"/>
                <a:ea typeface="Verdana"/>
              </a:rPr>
              <a:t>Other Faiths</a:t>
            </a:r>
          </a:p>
          <a:p>
            <a:pPr lvl="2"/>
            <a:r>
              <a:rPr lang="en-US" sz="1200">
                <a:latin typeface="Verdana"/>
                <a:ea typeface="Verdana"/>
              </a:rPr>
              <a:t>Other World Religions</a:t>
            </a:r>
          </a:p>
          <a:p>
            <a:pPr lvl="2"/>
            <a:r>
              <a:rPr lang="en-US" sz="1200">
                <a:latin typeface="Verdana"/>
                <a:ea typeface="Verdana"/>
              </a:rPr>
              <a:t>Unaffiliated</a:t>
            </a:r>
          </a:p>
          <a:p>
            <a:pPr lvl="2"/>
            <a:r>
              <a:rPr lang="en-US" sz="1200">
                <a:latin typeface="Verdana"/>
                <a:ea typeface="Verdana"/>
              </a:rPr>
              <a:t>Don’t Know</a:t>
            </a:r>
          </a:p>
          <a:p>
            <a:pPr lvl="2"/>
            <a:r>
              <a:rPr lang="en-US" sz="1200">
                <a:latin typeface="Verdana"/>
                <a:ea typeface="Verdana"/>
              </a:rPr>
              <a:t>Sample Size</a:t>
            </a:r>
          </a:p>
        </p:txBody>
      </p:sp>
    </p:spTree>
    <p:extLst>
      <p:ext uri="{BB962C8B-B14F-4D97-AF65-F5344CB8AC3E}">
        <p14:creationId xmlns:p14="http://schemas.microsoft.com/office/powerpoint/2010/main" val="2475852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546DF-867B-C8E8-4515-45C0634E8130}"/>
              </a:ext>
            </a:extLst>
          </p:cNvPr>
          <p:cNvSpPr>
            <a:spLocks noGrp="1"/>
          </p:cNvSpPr>
          <p:nvPr>
            <p:ph type="title"/>
          </p:nvPr>
        </p:nvSpPr>
        <p:spPr/>
        <p:txBody>
          <a:bodyPr/>
          <a:lstStyle/>
          <a:p>
            <a:r>
              <a:rPr lang="en-US"/>
              <a:t>State Population Data</a:t>
            </a:r>
          </a:p>
        </p:txBody>
      </p:sp>
      <p:sp>
        <p:nvSpPr>
          <p:cNvPr id="3" name="Content Placeholder 2">
            <a:extLst>
              <a:ext uri="{FF2B5EF4-FFF2-40B4-BE49-F238E27FC236}">
                <a16:creationId xmlns:a16="http://schemas.microsoft.com/office/drawing/2014/main" id="{897C8132-78D0-5F7B-7AA5-7A823CABEC2E}"/>
              </a:ext>
            </a:extLst>
          </p:cNvPr>
          <p:cNvSpPr>
            <a:spLocks noGrp="1"/>
          </p:cNvSpPr>
          <p:nvPr>
            <p:ph sz="half" idx="1"/>
          </p:nvPr>
        </p:nvSpPr>
        <p:spPr/>
        <p:txBody>
          <a:bodyPr vert="horz" lIns="91440" tIns="45720" rIns="91440" bIns="45720" rtlCol="0" anchor="t">
            <a:normAutofit lnSpcReduction="10000"/>
          </a:bodyPr>
          <a:lstStyle/>
          <a:p>
            <a:pPr marL="285750" indent="-285750"/>
            <a:r>
              <a:rPr lang="en-US" sz="1800">
                <a:latin typeface="Verdana"/>
                <a:ea typeface="Verdana"/>
              </a:rPr>
              <a:t>US Census data from 2020 for the population of each US state</a:t>
            </a:r>
            <a:endParaRPr lang="en-US" sz="1050">
              <a:latin typeface="Verdana"/>
              <a:ea typeface="Verdana"/>
            </a:endParaRPr>
          </a:p>
          <a:p>
            <a:pPr marL="285750" indent="-285750"/>
            <a:r>
              <a:rPr lang="en-US" sz="1800" u="sng">
                <a:latin typeface="Verdana"/>
                <a:ea typeface="Verdana"/>
              </a:rPr>
              <a:t>Observations</a:t>
            </a:r>
            <a:r>
              <a:rPr lang="en-US" sz="1800">
                <a:latin typeface="Verdana"/>
                <a:ea typeface="Verdana"/>
              </a:rPr>
              <a:t>: 50 US States</a:t>
            </a:r>
            <a:endParaRPr lang="en-US" sz="1050">
              <a:latin typeface="Verdana"/>
              <a:ea typeface="Verdana"/>
            </a:endParaRPr>
          </a:p>
        </p:txBody>
      </p:sp>
      <p:sp>
        <p:nvSpPr>
          <p:cNvPr id="4" name="Content Placeholder 3">
            <a:extLst>
              <a:ext uri="{FF2B5EF4-FFF2-40B4-BE49-F238E27FC236}">
                <a16:creationId xmlns:a16="http://schemas.microsoft.com/office/drawing/2014/main" id="{A064A185-8CE3-3F11-0786-72CD8BE680DA}"/>
              </a:ext>
            </a:extLst>
          </p:cNvPr>
          <p:cNvSpPr>
            <a:spLocks noGrp="1"/>
          </p:cNvSpPr>
          <p:nvPr>
            <p:ph sz="half" idx="2"/>
          </p:nvPr>
        </p:nvSpPr>
        <p:spPr/>
        <p:txBody>
          <a:bodyPr vert="horz" lIns="91440" tIns="45720" rIns="91440" bIns="45720" rtlCol="0" anchor="t">
            <a:normAutofit lnSpcReduction="10000"/>
          </a:bodyPr>
          <a:lstStyle/>
          <a:p>
            <a:r>
              <a:rPr lang="en-US" u="sng"/>
              <a:t>Parameters</a:t>
            </a:r>
            <a:r>
              <a:rPr lang="en-US"/>
              <a:t>: Population for the years:</a:t>
            </a:r>
          </a:p>
          <a:p>
            <a:pPr lvl="1"/>
            <a:r>
              <a:rPr lang="en-US"/>
              <a:t>2014</a:t>
            </a:r>
          </a:p>
          <a:p>
            <a:pPr lvl="1"/>
            <a:r>
              <a:rPr lang="en-US"/>
              <a:t>2015</a:t>
            </a:r>
          </a:p>
          <a:p>
            <a:pPr lvl="1"/>
            <a:r>
              <a:rPr lang="en-US"/>
              <a:t>2016</a:t>
            </a:r>
          </a:p>
          <a:p>
            <a:pPr lvl="1"/>
            <a:r>
              <a:rPr lang="en-US"/>
              <a:t>2017</a:t>
            </a:r>
          </a:p>
          <a:p>
            <a:pPr lvl="1"/>
            <a:r>
              <a:rPr lang="en-US"/>
              <a:t>2018</a:t>
            </a:r>
          </a:p>
          <a:p>
            <a:pPr lvl="1"/>
            <a:r>
              <a:rPr lang="en-US"/>
              <a:t>2019</a:t>
            </a:r>
          </a:p>
          <a:p>
            <a:pPr lvl="1"/>
            <a:r>
              <a:rPr lang="en-US"/>
              <a:t>2020</a:t>
            </a:r>
          </a:p>
          <a:p>
            <a:pPr lvl="1"/>
            <a:r>
              <a:rPr lang="en-US"/>
              <a:t>2021</a:t>
            </a:r>
          </a:p>
          <a:p>
            <a:pPr lvl="1"/>
            <a:r>
              <a:rPr lang="en-US"/>
              <a:t>2022</a:t>
            </a:r>
          </a:p>
          <a:p>
            <a:endParaRPr lang="en-US"/>
          </a:p>
        </p:txBody>
      </p:sp>
    </p:spTree>
    <p:extLst>
      <p:ext uri="{BB962C8B-B14F-4D97-AF65-F5344CB8AC3E}">
        <p14:creationId xmlns:p14="http://schemas.microsoft.com/office/powerpoint/2010/main" val="895587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67F9E4-44F3-A896-EC20-F4F597478A20}"/>
              </a:ext>
            </a:extLst>
          </p:cNvPr>
          <p:cNvSpPr/>
          <p:nvPr/>
        </p:nvSpPr>
        <p:spPr>
          <a:xfrm>
            <a:off x="4014805" y="397932"/>
            <a:ext cx="3883377" cy="1117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b="1"/>
              <a:t>Final Data Frame</a:t>
            </a:r>
          </a:p>
        </p:txBody>
      </p:sp>
      <p:sp>
        <p:nvSpPr>
          <p:cNvPr id="2" name="Rectangle 1">
            <a:extLst>
              <a:ext uri="{FF2B5EF4-FFF2-40B4-BE49-F238E27FC236}">
                <a16:creationId xmlns:a16="http://schemas.microsoft.com/office/drawing/2014/main" id="{13FC3C95-655F-1209-5BEB-18F803086A67}"/>
              </a:ext>
            </a:extLst>
          </p:cNvPr>
          <p:cNvSpPr/>
          <p:nvPr/>
        </p:nvSpPr>
        <p:spPr>
          <a:xfrm>
            <a:off x="335280" y="2262915"/>
            <a:ext cx="2712720" cy="10972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Hate Crime Data</a:t>
            </a:r>
          </a:p>
          <a:p>
            <a:pPr algn="ctr"/>
            <a:r>
              <a:rPr lang="en-US"/>
              <a:t># of Hate Crimes</a:t>
            </a:r>
          </a:p>
        </p:txBody>
      </p:sp>
      <p:sp>
        <p:nvSpPr>
          <p:cNvPr id="3" name="Rectangle 2">
            <a:extLst>
              <a:ext uri="{FF2B5EF4-FFF2-40B4-BE49-F238E27FC236}">
                <a16:creationId xmlns:a16="http://schemas.microsoft.com/office/drawing/2014/main" id="{81F6D2F7-EE42-5033-23B3-AB50F4C9C87B}"/>
              </a:ext>
            </a:extLst>
          </p:cNvPr>
          <p:cNvSpPr/>
          <p:nvPr/>
        </p:nvSpPr>
        <p:spPr>
          <a:xfrm>
            <a:off x="1024127" y="5646195"/>
            <a:ext cx="2548128" cy="7437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t>Church Data</a:t>
            </a:r>
          </a:p>
          <a:p>
            <a:pPr algn="ctr"/>
            <a:r>
              <a:rPr lang="en-US">
                <a:ea typeface="+mn-lt"/>
                <a:cs typeface="+mn-lt"/>
              </a:rPr>
              <a:t># of Churches</a:t>
            </a:r>
            <a:endParaRPr lang="en-US">
              <a:solidFill>
                <a:srgbClr val="000000"/>
              </a:solidFill>
              <a:ea typeface="+mn-lt"/>
              <a:cs typeface="+mn-lt"/>
            </a:endParaRPr>
          </a:p>
        </p:txBody>
      </p:sp>
      <p:sp>
        <p:nvSpPr>
          <p:cNvPr id="5" name="Rectangle 4">
            <a:extLst>
              <a:ext uri="{FF2B5EF4-FFF2-40B4-BE49-F238E27FC236}">
                <a16:creationId xmlns:a16="http://schemas.microsoft.com/office/drawing/2014/main" id="{414645B4-9537-BA86-F4DE-1025834C90D3}"/>
              </a:ext>
            </a:extLst>
          </p:cNvPr>
          <p:cNvSpPr/>
          <p:nvPr/>
        </p:nvSpPr>
        <p:spPr>
          <a:xfrm>
            <a:off x="8442959" y="5646194"/>
            <a:ext cx="2871216" cy="8168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t>Affiliation Data</a:t>
            </a:r>
          </a:p>
          <a:p>
            <a:pPr algn="ctr"/>
            <a:r>
              <a:rPr lang="en-US"/>
              <a:t>Percentage of each religion</a:t>
            </a:r>
          </a:p>
        </p:txBody>
      </p:sp>
      <p:sp>
        <p:nvSpPr>
          <p:cNvPr id="6" name="Rectangle 5">
            <a:extLst>
              <a:ext uri="{FF2B5EF4-FFF2-40B4-BE49-F238E27FC236}">
                <a16:creationId xmlns:a16="http://schemas.microsoft.com/office/drawing/2014/main" id="{CB62584C-747C-8A39-D833-56E0310CC9E7}"/>
              </a:ext>
            </a:extLst>
          </p:cNvPr>
          <p:cNvSpPr/>
          <p:nvPr/>
        </p:nvSpPr>
        <p:spPr>
          <a:xfrm>
            <a:off x="8863583" y="2317779"/>
            <a:ext cx="2548128" cy="7437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t>Population Data</a:t>
            </a:r>
          </a:p>
          <a:p>
            <a:pPr algn="ctr"/>
            <a:r>
              <a:rPr lang="en-US"/>
              <a:t>State Populations </a:t>
            </a:r>
          </a:p>
        </p:txBody>
      </p:sp>
      <p:sp>
        <p:nvSpPr>
          <p:cNvPr id="7" name="Rectangle 6">
            <a:extLst>
              <a:ext uri="{FF2B5EF4-FFF2-40B4-BE49-F238E27FC236}">
                <a16:creationId xmlns:a16="http://schemas.microsoft.com/office/drawing/2014/main" id="{4926AD5E-0747-6E27-58CF-0EE629484FB0}"/>
              </a:ext>
            </a:extLst>
          </p:cNvPr>
          <p:cNvSpPr/>
          <p:nvPr/>
        </p:nvSpPr>
        <p:spPr>
          <a:xfrm>
            <a:off x="4868639" y="2320728"/>
            <a:ext cx="2164079" cy="9875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a:t>Keys </a:t>
            </a:r>
            <a:endParaRPr lang="en-US"/>
          </a:p>
          <a:p>
            <a:pPr algn="ctr"/>
            <a:r>
              <a:rPr lang="en-US"/>
              <a:t>State </a:t>
            </a:r>
          </a:p>
          <a:p>
            <a:pPr algn="ctr"/>
            <a:r>
              <a:rPr lang="en-US"/>
              <a:t>Year</a:t>
            </a:r>
          </a:p>
        </p:txBody>
      </p:sp>
      <p:sp>
        <p:nvSpPr>
          <p:cNvPr id="8" name="Rectangle 7">
            <a:extLst>
              <a:ext uri="{FF2B5EF4-FFF2-40B4-BE49-F238E27FC236}">
                <a16:creationId xmlns:a16="http://schemas.microsoft.com/office/drawing/2014/main" id="{3961432C-2313-1907-4C5B-28695899516F}"/>
              </a:ext>
            </a:extLst>
          </p:cNvPr>
          <p:cNvSpPr/>
          <p:nvPr/>
        </p:nvSpPr>
        <p:spPr>
          <a:xfrm>
            <a:off x="4552040" y="4812616"/>
            <a:ext cx="2767584" cy="8351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 of Churches by Affiliation</a:t>
            </a:r>
          </a:p>
        </p:txBody>
      </p:sp>
      <p:cxnSp>
        <p:nvCxnSpPr>
          <p:cNvPr id="9" name="Straight Arrow Connector 8">
            <a:extLst>
              <a:ext uri="{FF2B5EF4-FFF2-40B4-BE49-F238E27FC236}">
                <a16:creationId xmlns:a16="http://schemas.microsoft.com/office/drawing/2014/main" id="{F4166399-C73A-9545-589C-E02201F16D66}"/>
              </a:ext>
            </a:extLst>
          </p:cNvPr>
          <p:cNvCxnSpPr/>
          <p:nvPr/>
        </p:nvCxnSpPr>
        <p:spPr>
          <a:xfrm flipV="1">
            <a:off x="3578352" y="5612667"/>
            <a:ext cx="975360" cy="4389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8F5C854-8EF1-4242-ED74-AB26350083A9}"/>
              </a:ext>
            </a:extLst>
          </p:cNvPr>
          <p:cNvCxnSpPr>
            <a:cxnSpLocks/>
          </p:cNvCxnSpPr>
          <p:nvPr/>
        </p:nvCxnSpPr>
        <p:spPr>
          <a:xfrm flipH="1" flipV="1">
            <a:off x="5943600" y="3277899"/>
            <a:ext cx="18288" cy="1554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1359389-5AEE-7683-53C3-6EECE9966DF2}"/>
              </a:ext>
            </a:extLst>
          </p:cNvPr>
          <p:cNvCxnSpPr>
            <a:cxnSpLocks/>
          </p:cNvCxnSpPr>
          <p:nvPr/>
        </p:nvCxnSpPr>
        <p:spPr>
          <a:xfrm flipH="1" flipV="1">
            <a:off x="7333488" y="5576090"/>
            <a:ext cx="1127760" cy="621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395A8AA2-B083-D76E-9097-7FCC5FA1E241}"/>
              </a:ext>
            </a:extLst>
          </p:cNvPr>
          <p:cNvCxnSpPr>
            <a:cxnSpLocks/>
          </p:cNvCxnSpPr>
          <p:nvPr/>
        </p:nvCxnSpPr>
        <p:spPr>
          <a:xfrm flipV="1">
            <a:off x="3060192" y="2729259"/>
            <a:ext cx="1810512" cy="182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FF83734-0974-6C98-530F-E9592BAC3796}"/>
              </a:ext>
            </a:extLst>
          </p:cNvPr>
          <p:cNvCxnSpPr>
            <a:cxnSpLocks/>
          </p:cNvCxnSpPr>
          <p:nvPr/>
        </p:nvCxnSpPr>
        <p:spPr>
          <a:xfrm flipH="1">
            <a:off x="7041064" y="2814601"/>
            <a:ext cx="1822704" cy="6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74B07AC-2455-2D4A-8131-8F2B07277EC5}"/>
              </a:ext>
            </a:extLst>
          </p:cNvPr>
          <p:cNvCxnSpPr>
            <a:cxnSpLocks/>
          </p:cNvCxnSpPr>
          <p:nvPr/>
        </p:nvCxnSpPr>
        <p:spPr>
          <a:xfrm flipV="1">
            <a:off x="5937817" y="1503397"/>
            <a:ext cx="12192" cy="7863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581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874</Words>
  <Application>Microsoft Macintosh PowerPoint</Application>
  <PresentationFormat>Widescreen</PresentationFormat>
  <Paragraphs>153</Paragraphs>
  <Slides>19</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Aptos</vt:lpstr>
      <vt:lpstr>Aptos Display</vt:lpstr>
      <vt:lpstr>Arial</vt:lpstr>
      <vt:lpstr>Arial,Sans-Serif</vt:lpstr>
      <vt:lpstr>Calibri</vt:lpstr>
      <vt:lpstr>Courier New</vt:lpstr>
      <vt:lpstr>Times New Roman</vt:lpstr>
      <vt:lpstr>Verdana</vt:lpstr>
      <vt:lpstr>office theme</vt:lpstr>
      <vt:lpstr> Progress Presentation</vt:lpstr>
      <vt:lpstr>Research Question </vt:lpstr>
      <vt:lpstr>Motivation </vt:lpstr>
      <vt:lpstr>Data Collection</vt:lpstr>
      <vt:lpstr>FBI Hate Crime Data</vt:lpstr>
      <vt:lpstr>All Places of Worship GIS Data</vt:lpstr>
      <vt:lpstr>Church Affiliation Data</vt:lpstr>
      <vt:lpstr>State Population Data</vt:lpstr>
      <vt:lpstr>PowerPoint Presentation</vt:lpstr>
      <vt:lpstr>EDA </vt:lpstr>
      <vt:lpstr>PowerPoint Presentation</vt:lpstr>
      <vt:lpstr>PowerPoint Presentation</vt:lpstr>
      <vt:lpstr>Model Idea </vt:lpstr>
      <vt:lpstr>Model</vt:lpstr>
      <vt:lpstr>Random Forest</vt:lpstr>
      <vt:lpstr>Implications</vt:lpstr>
      <vt:lpstr>Next Steps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Reidmiller, Oliver</cp:lastModifiedBy>
  <cp:revision>108</cp:revision>
  <dcterms:created xsi:type="dcterms:W3CDTF">2024-04-02T15:26:06Z</dcterms:created>
  <dcterms:modified xsi:type="dcterms:W3CDTF">2024-04-05T17:21:37Z</dcterms:modified>
</cp:coreProperties>
</file>